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60" r:id="rId5"/>
    <p:sldId id="259" r:id="rId6"/>
    <p:sldId id="261" r:id="rId7"/>
    <p:sldId id="271" r:id="rId8"/>
    <p:sldId id="262" r:id="rId9"/>
    <p:sldId id="272" r:id="rId10"/>
    <p:sldId id="273" r:id="rId11"/>
    <p:sldId id="274" r:id="rId12"/>
    <p:sldId id="275" r:id="rId13"/>
    <p:sldId id="263" r:id="rId14"/>
    <p:sldId id="264" r:id="rId15"/>
    <p:sldId id="265" r:id="rId16"/>
    <p:sldId id="266" r:id="rId17"/>
    <p:sldId id="276" r:id="rId18"/>
    <p:sldId id="267" r:id="rId19"/>
    <p:sldId id="277" r:id="rId20"/>
    <p:sldId id="268" r:id="rId21"/>
    <p:sldId id="269" r:id="rId22"/>
    <p:sldId id="278" r:id="rId23"/>
    <p:sldId id="270"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9"/>
    <p:restoredTop sz="96296"/>
  </p:normalViewPr>
  <p:slideViewPr>
    <p:cSldViewPr snapToGrid="0" snapToObjects="1">
      <p:cViewPr varScale="1">
        <p:scale>
          <a:sx n="86" d="100"/>
          <a:sy n="86" d="100"/>
        </p:scale>
        <p:origin x="42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2C5103-BB6A-BB4A-B307-CEF732D4B135}" type="doc">
      <dgm:prSet loTypeId="urn:microsoft.com/office/officeart/2008/layout/HorizontalMultiLevelHierarchy" loCatId="" qsTypeId="urn:microsoft.com/office/officeart/2005/8/quickstyle/simple5" qsCatId="simple" csTypeId="urn:microsoft.com/office/officeart/2005/8/colors/accent6_4" csCatId="accent6" phldr="1"/>
      <dgm:spPr/>
      <dgm:t>
        <a:bodyPr/>
        <a:lstStyle/>
        <a:p>
          <a:endParaRPr lang="it-IT"/>
        </a:p>
      </dgm:t>
    </dgm:pt>
    <dgm:pt modelId="{3EE39F75-3351-954E-BAF3-B18EBF90D4F0}">
      <dgm:prSet phldrT="[Testo]"/>
      <dgm:spPr/>
      <dgm:t>
        <a:bodyPr/>
        <a:lstStyle/>
        <a:p>
          <a:r>
            <a:rPr lang="it-IT" dirty="0"/>
            <a:t>OOEE che partecipano alla gara </a:t>
          </a:r>
        </a:p>
      </dgm:t>
    </dgm:pt>
    <dgm:pt modelId="{670BD084-F4C5-6E49-BA57-AF63A0660526}" type="parTrans" cxnId="{5C8C76ED-D685-5343-BB86-473F28DD086E}">
      <dgm:prSet/>
      <dgm:spPr/>
      <dgm:t>
        <a:bodyPr/>
        <a:lstStyle/>
        <a:p>
          <a:endParaRPr lang="it-IT"/>
        </a:p>
      </dgm:t>
    </dgm:pt>
    <dgm:pt modelId="{3AFDBE05-E186-B544-BD88-92E6D335101A}" type="sibTrans" cxnId="{5C8C76ED-D685-5343-BB86-473F28DD086E}">
      <dgm:prSet/>
      <dgm:spPr/>
      <dgm:t>
        <a:bodyPr/>
        <a:lstStyle/>
        <a:p>
          <a:endParaRPr lang="it-IT"/>
        </a:p>
      </dgm:t>
    </dgm:pt>
    <dgm:pt modelId="{2562F547-80B2-8B40-8994-6225DFB86F31}">
      <dgm:prSet phldrT="[Testo]" custT="1"/>
      <dgm:spPr>
        <a:solidFill>
          <a:schemeClr val="accent6">
            <a:lumMod val="60000"/>
            <a:lumOff val="40000"/>
          </a:schemeClr>
        </a:solidFill>
        <a:effectLst>
          <a:outerShdw blurRad="76200" dir="18900000" sy="23000" kx="-1200000" algn="bl" rotWithShape="0">
            <a:prstClr val="black">
              <a:alpha val="20000"/>
            </a:prstClr>
          </a:outerShdw>
        </a:effectLst>
      </dgm:spPr>
      <dgm:t>
        <a:bodyPr lIns="144000" tIns="36000" rIns="144000" bIns="0" anchor="ctr"/>
        <a:lstStyle/>
        <a:p>
          <a:pPr algn="just">
            <a:buSzPct val="100000"/>
            <a:buFont typeface="Wingdings" pitchFamily="2"/>
            <a:buChar char="ü"/>
          </a:pPr>
          <a:r>
            <a:rPr lang="it-IT" sz="1600" b="0" i="0" u="none" strike="noStrike" cap="none" spc="0" baseline="0" dirty="0">
              <a:solidFill>
                <a:schemeClr val="tx1"/>
              </a:solidFill>
              <a:uFillTx/>
              <a:latin typeface="+mn-lt"/>
              <a:cs typeface="Arial" pitchFamily="34"/>
            </a:rPr>
            <a:t>Gli OOEE con oltre 100 dipendenti (art. 46 D.lgs. 198/06) producono, </a:t>
          </a:r>
          <a:r>
            <a:rPr lang="it-IT" sz="1600" b="1" i="0" u="none" strike="noStrike" cap="none" spc="0" baseline="0" dirty="0">
              <a:solidFill>
                <a:srgbClr val="FF0000"/>
              </a:solidFill>
              <a:uFillTx/>
              <a:latin typeface="+mn-lt"/>
              <a:cs typeface="Arial" pitchFamily="34"/>
            </a:rPr>
            <a:t>a pena di esclusione</a:t>
          </a:r>
          <a:r>
            <a:rPr lang="it-IT" sz="1600" b="0" i="0" u="none" strike="noStrike" cap="none" spc="0" baseline="0" dirty="0">
              <a:solidFill>
                <a:schemeClr val="tx1"/>
              </a:solidFill>
              <a:uFillTx/>
              <a:latin typeface="+mn-lt"/>
              <a:cs typeface="Arial" pitchFamily="34"/>
            </a:rPr>
            <a:t>, </a:t>
          </a:r>
          <a:r>
            <a:rPr lang="it-IT" sz="1600" b="1" i="0" u="none" strike="noStrike" cap="none" spc="0" baseline="0" dirty="0">
              <a:solidFill>
                <a:schemeClr val="tx1"/>
              </a:solidFill>
              <a:uFillTx/>
              <a:latin typeface="+mn-lt"/>
              <a:cs typeface="Arial" pitchFamily="34"/>
            </a:rPr>
            <a:t>al momento di presentazione della domanda di partecipazione o dell’offerta</a:t>
          </a:r>
          <a:r>
            <a:rPr lang="it-IT" sz="1600" b="0" i="0" u="none" strike="noStrike" cap="none" spc="0" baseline="0" dirty="0">
              <a:solidFill>
                <a:schemeClr val="tx1"/>
              </a:solidFill>
              <a:uFillTx/>
              <a:latin typeface="+mn-lt"/>
              <a:cs typeface="Arial" pitchFamily="34"/>
            </a:rPr>
            <a:t>, copia dell’ultimo rapporto sulla situazione del personale (art. 47 co.2). </a:t>
          </a:r>
          <a:endParaRPr lang="it-IT" sz="1600" dirty="0">
            <a:solidFill>
              <a:schemeClr val="tx1"/>
            </a:solidFill>
            <a:latin typeface="+mn-lt"/>
          </a:endParaRPr>
        </a:p>
      </dgm:t>
    </dgm:pt>
    <dgm:pt modelId="{80A07B36-D94D-A94F-909E-82E5E4066356}" type="parTrans" cxnId="{96C89BAA-3BFC-0649-9A44-3E03E48F6D40}">
      <dgm:prSet/>
      <dgm:spPr/>
      <dgm:t>
        <a:bodyPr/>
        <a:lstStyle/>
        <a:p>
          <a:endParaRPr lang="it-IT"/>
        </a:p>
      </dgm:t>
    </dgm:pt>
    <dgm:pt modelId="{FD2570AD-4FF8-9A44-BD02-7B1F8D2E8C84}" type="sibTrans" cxnId="{96C89BAA-3BFC-0649-9A44-3E03E48F6D40}">
      <dgm:prSet/>
      <dgm:spPr/>
      <dgm:t>
        <a:bodyPr/>
        <a:lstStyle/>
        <a:p>
          <a:endParaRPr lang="it-IT"/>
        </a:p>
      </dgm:t>
    </dgm:pt>
    <dgm:pt modelId="{1B61E640-DE8C-DF4D-909F-CC77E02E2040}">
      <dgm:prSet phldrT="[Testo]" custT="1"/>
      <dgm:spPr>
        <a:solidFill>
          <a:schemeClr val="accent6">
            <a:lumMod val="60000"/>
            <a:lumOff val="40000"/>
          </a:schemeClr>
        </a:solidFill>
        <a:effectLst>
          <a:outerShdw blurRad="76200" dir="18900000" sy="23000" kx="-1200000" algn="bl" rotWithShape="0">
            <a:prstClr val="black">
              <a:alpha val="20000"/>
            </a:prstClr>
          </a:outerShdw>
        </a:effectLst>
      </dgm:spPr>
      <dgm:t>
        <a:bodyPr lIns="144000" tIns="36000" rIns="144000" bIns="36000"/>
        <a:lstStyle/>
        <a:p>
          <a:pPr algn="just">
            <a:buSzPct val="100000"/>
            <a:buFont typeface="Wingdings" pitchFamily="2"/>
            <a:buChar char="ü"/>
          </a:pPr>
          <a:r>
            <a:rPr lang="it-IT" sz="1800" b="0" i="0" u="none" strike="noStrike" cap="none" spc="0" baseline="0" dirty="0">
              <a:solidFill>
                <a:schemeClr val="tx1"/>
              </a:solidFill>
              <a:uFillTx/>
              <a:latin typeface="+mn-lt"/>
              <a:cs typeface="Arial" pitchFamily="34"/>
            </a:rPr>
            <a:t>Gli OOEE con un numero pari o superiore a 15 dipendenti ma non superiore a 100, presentano, </a:t>
          </a:r>
          <a:r>
            <a:rPr lang="it-IT" sz="1800" b="1" i="0" u="none" strike="noStrike" cap="none" spc="0" baseline="0" dirty="0">
              <a:solidFill>
                <a:schemeClr val="tx1"/>
              </a:solidFill>
              <a:uFillTx/>
              <a:latin typeface="+mn-lt"/>
              <a:cs typeface="Arial" pitchFamily="34"/>
            </a:rPr>
            <a:t>entro 6 mesi </a:t>
          </a:r>
          <a:r>
            <a:rPr lang="it-IT" sz="1800" b="0" i="0" u="none" strike="noStrike" cap="none" spc="0" baseline="0" dirty="0">
              <a:solidFill>
                <a:schemeClr val="tx1"/>
              </a:solidFill>
              <a:uFillTx/>
              <a:latin typeface="+mn-lt"/>
              <a:cs typeface="Arial" pitchFamily="34"/>
            </a:rPr>
            <a:t>dalla conclusione del contratto, una </a:t>
          </a:r>
          <a:r>
            <a:rPr lang="it-IT" sz="1800" b="1" i="0" u="none" strike="noStrike" cap="none" spc="0" baseline="0" dirty="0">
              <a:solidFill>
                <a:schemeClr val="tx1"/>
              </a:solidFill>
              <a:uFillTx/>
              <a:latin typeface="+mn-lt"/>
              <a:cs typeface="Arial" pitchFamily="34"/>
            </a:rPr>
            <a:t>relazione di genere e di situazione del personale</a:t>
          </a:r>
          <a:r>
            <a:rPr lang="it-IT" sz="1800" b="0" i="0" u="none" strike="noStrike" cap="none" spc="0" baseline="0" dirty="0">
              <a:solidFill>
                <a:schemeClr val="tx1"/>
              </a:solidFill>
              <a:uFillTx/>
              <a:latin typeface="+mn-lt"/>
              <a:cs typeface="Arial" pitchFamily="34"/>
            </a:rPr>
            <a:t>.  (art.47 co. 3)</a:t>
          </a:r>
          <a:endParaRPr lang="it-IT" sz="1800" dirty="0">
            <a:solidFill>
              <a:schemeClr val="tx1"/>
            </a:solidFill>
            <a:latin typeface="+mn-lt"/>
          </a:endParaRPr>
        </a:p>
      </dgm:t>
    </dgm:pt>
    <dgm:pt modelId="{6A40200A-5DF1-3947-A732-31180BDAAA3C}" type="parTrans" cxnId="{7A3F266D-2056-E142-868A-051CDBE9585E}">
      <dgm:prSet/>
      <dgm:spPr/>
      <dgm:t>
        <a:bodyPr/>
        <a:lstStyle/>
        <a:p>
          <a:endParaRPr lang="it-IT"/>
        </a:p>
      </dgm:t>
    </dgm:pt>
    <dgm:pt modelId="{7A0A4DCA-B3CA-C140-B4BF-06FC1546A42D}" type="sibTrans" cxnId="{7A3F266D-2056-E142-868A-051CDBE9585E}">
      <dgm:prSet/>
      <dgm:spPr/>
      <dgm:t>
        <a:bodyPr/>
        <a:lstStyle/>
        <a:p>
          <a:endParaRPr lang="it-IT"/>
        </a:p>
      </dgm:t>
    </dgm:pt>
    <dgm:pt modelId="{46C6B00E-7B38-354F-978F-CBE144D5467C}" type="pres">
      <dgm:prSet presAssocID="{0F2C5103-BB6A-BB4A-B307-CEF732D4B135}" presName="Name0" presStyleCnt="0">
        <dgm:presLayoutVars>
          <dgm:chPref val="1"/>
          <dgm:dir/>
          <dgm:animOne val="branch"/>
          <dgm:animLvl val="lvl"/>
          <dgm:resizeHandles val="exact"/>
        </dgm:presLayoutVars>
      </dgm:prSet>
      <dgm:spPr/>
    </dgm:pt>
    <dgm:pt modelId="{E13D3CAD-1FFD-E542-B3AE-55A09763FE61}" type="pres">
      <dgm:prSet presAssocID="{3EE39F75-3351-954E-BAF3-B18EBF90D4F0}" presName="root1" presStyleCnt="0"/>
      <dgm:spPr/>
    </dgm:pt>
    <dgm:pt modelId="{99F5E18B-23B4-9B47-8897-38FC5494513F}" type="pres">
      <dgm:prSet presAssocID="{3EE39F75-3351-954E-BAF3-B18EBF90D4F0}" presName="LevelOneTextNode" presStyleLbl="node0" presStyleIdx="0" presStyleCnt="1" custAng="5400000" custScaleX="184975" custScaleY="25455" custLinFactNeighborX="32869" custLinFactNeighborY="504">
        <dgm:presLayoutVars>
          <dgm:chPref val="3"/>
        </dgm:presLayoutVars>
      </dgm:prSet>
      <dgm:spPr/>
    </dgm:pt>
    <dgm:pt modelId="{26F50DF8-38CE-9545-B5CD-DE7C7C8A1161}" type="pres">
      <dgm:prSet presAssocID="{3EE39F75-3351-954E-BAF3-B18EBF90D4F0}" presName="level2hierChild" presStyleCnt="0"/>
      <dgm:spPr/>
    </dgm:pt>
    <dgm:pt modelId="{29A5FDC6-BE0B-CA46-8825-7E761ABB0C2A}" type="pres">
      <dgm:prSet presAssocID="{80A07B36-D94D-A94F-909E-82E5E4066356}" presName="conn2-1" presStyleLbl="parChTrans1D2" presStyleIdx="0" presStyleCnt="2"/>
      <dgm:spPr/>
    </dgm:pt>
    <dgm:pt modelId="{85F849AD-3180-FF44-9708-86A91A5B2ECB}" type="pres">
      <dgm:prSet presAssocID="{80A07B36-D94D-A94F-909E-82E5E4066356}" presName="connTx" presStyleLbl="parChTrans1D2" presStyleIdx="0" presStyleCnt="2"/>
      <dgm:spPr/>
    </dgm:pt>
    <dgm:pt modelId="{8CB718A6-63F3-A94A-9CC7-6131C0EFC6DF}" type="pres">
      <dgm:prSet presAssocID="{2562F547-80B2-8B40-8994-6225DFB86F31}" presName="root2" presStyleCnt="0"/>
      <dgm:spPr/>
    </dgm:pt>
    <dgm:pt modelId="{B1C4E404-75CE-A14F-84AE-36A20727FB63}" type="pres">
      <dgm:prSet presAssocID="{2562F547-80B2-8B40-8994-6225DFB86F31}" presName="LevelTwoTextNode" presStyleLbl="node2" presStyleIdx="0" presStyleCnt="2" custScaleX="259586" custScaleY="95999" custLinFactNeighborX="-624" custLinFactNeighborY="-2046">
        <dgm:presLayoutVars>
          <dgm:chPref val="3"/>
        </dgm:presLayoutVars>
      </dgm:prSet>
      <dgm:spPr/>
    </dgm:pt>
    <dgm:pt modelId="{2141BA0B-2EE2-B348-86E6-AF0E0CCE13BE}" type="pres">
      <dgm:prSet presAssocID="{2562F547-80B2-8B40-8994-6225DFB86F31}" presName="level3hierChild" presStyleCnt="0"/>
      <dgm:spPr/>
    </dgm:pt>
    <dgm:pt modelId="{E4CD92AC-3D63-2E45-85E2-CD4835065C6A}" type="pres">
      <dgm:prSet presAssocID="{6A40200A-5DF1-3947-A732-31180BDAAA3C}" presName="conn2-1" presStyleLbl="parChTrans1D2" presStyleIdx="1" presStyleCnt="2"/>
      <dgm:spPr/>
    </dgm:pt>
    <dgm:pt modelId="{9EEDB0F9-2D60-D94B-A44D-6AD4DE047245}" type="pres">
      <dgm:prSet presAssocID="{6A40200A-5DF1-3947-A732-31180BDAAA3C}" presName="connTx" presStyleLbl="parChTrans1D2" presStyleIdx="1" presStyleCnt="2"/>
      <dgm:spPr/>
    </dgm:pt>
    <dgm:pt modelId="{405B9347-44DF-404D-8A3F-0E9644615BEB}" type="pres">
      <dgm:prSet presAssocID="{1B61E640-DE8C-DF4D-909F-CC77E02E2040}" presName="root2" presStyleCnt="0"/>
      <dgm:spPr/>
    </dgm:pt>
    <dgm:pt modelId="{D480B1E4-6A59-9D42-AEC8-F445AEB8CD91}" type="pres">
      <dgm:prSet presAssocID="{1B61E640-DE8C-DF4D-909F-CC77E02E2040}" presName="LevelTwoTextNode" presStyleLbl="node2" presStyleIdx="1" presStyleCnt="2" custFlipHor="1" custScaleX="259722" custScaleY="105845">
        <dgm:presLayoutVars>
          <dgm:chPref val="3"/>
        </dgm:presLayoutVars>
      </dgm:prSet>
      <dgm:spPr/>
    </dgm:pt>
    <dgm:pt modelId="{C5CDAD8C-223E-D844-961B-903E3F816C76}" type="pres">
      <dgm:prSet presAssocID="{1B61E640-DE8C-DF4D-909F-CC77E02E2040}" presName="level3hierChild" presStyleCnt="0"/>
      <dgm:spPr/>
    </dgm:pt>
  </dgm:ptLst>
  <dgm:cxnLst>
    <dgm:cxn modelId="{86DD0108-6291-F744-A376-F9033EC2D519}" type="presOf" srcId="{3EE39F75-3351-954E-BAF3-B18EBF90D4F0}" destId="{99F5E18B-23B4-9B47-8897-38FC5494513F}" srcOrd="0" destOrd="0" presId="urn:microsoft.com/office/officeart/2008/layout/HorizontalMultiLevelHierarchy"/>
    <dgm:cxn modelId="{6011F61E-9202-CE43-B140-009D1308EE1F}" type="presOf" srcId="{6A40200A-5DF1-3947-A732-31180BDAAA3C}" destId="{E4CD92AC-3D63-2E45-85E2-CD4835065C6A}" srcOrd="0" destOrd="0" presId="urn:microsoft.com/office/officeart/2008/layout/HorizontalMultiLevelHierarchy"/>
    <dgm:cxn modelId="{74B35935-491F-9A47-A43F-75C297DEEAF5}" type="presOf" srcId="{80A07B36-D94D-A94F-909E-82E5E4066356}" destId="{29A5FDC6-BE0B-CA46-8825-7E761ABB0C2A}" srcOrd="0" destOrd="0" presId="urn:microsoft.com/office/officeart/2008/layout/HorizontalMultiLevelHierarchy"/>
    <dgm:cxn modelId="{7A3F266D-2056-E142-868A-051CDBE9585E}" srcId="{3EE39F75-3351-954E-BAF3-B18EBF90D4F0}" destId="{1B61E640-DE8C-DF4D-909F-CC77E02E2040}" srcOrd="1" destOrd="0" parTransId="{6A40200A-5DF1-3947-A732-31180BDAAA3C}" sibTransId="{7A0A4DCA-B3CA-C140-B4BF-06FC1546A42D}"/>
    <dgm:cxn modelId="{F5865259-B32E-0143-9095-2C21F3961980}" type="presOf" srcId="{2562F547-80B2-8B40-8994-6225DFB86F31}" destId="{B1C4E404-75CE-A14F-84AE-36A20727FB63}" srcOrd="0" destOrd="0" presId="urn:microsoft.com/office/officeart/2008/layout/HorizontalMultiLevelHierarchy"/>
    <dgm:cxn modelId="{24FEED9D-E183-E548-9343-6AA8978BADFA}" type="presOf" srcId="{1B61E640-DE8C-DF4D-909F-CC77E02E2040}" destId="{D480B1E4-6A59-9D42-AEC8-F445AEB8CD91}" srcOrd="0" destOrd="0" presId="urn:microsoft.com/office/officeart/2008/layout/HorizontalMultiLevelHierarchy"/>
    <dgm:cxn modelId="{96C89BAA-3BFC-0649-9A44-3E03E48F6D40}" srcId="{3EE39F75-3351-954E-BAF3-B18EBF90D4F0}" destId="{2562F547-80B2-8B40-8994-6225DFB86F31}" srcOrd="0" destOrd="0" parTransId="{80A07B36-D94D-A94F-909E-82E5E4066356}" sibTransId="{FD2570AD-4FF8-9A44-BD02-7B1F8D2E8C84}"/>
    <dgm:cxn modelId="{8BEF41DC-21B2-7142-A2FF-FCB983DF544B}" type="presOf" srcId="{80A07B36-D94D-A94F-909E-82E5E4066356}" destId="{85F849AD-3180-FF44-9708-86A91A5B2ECB}" srcOrd="1" destOrd="0" presId="urn:microsoft.com/office/officeart/2008/layout/HorizontalMultiLevelHierarchy"/>
    <dgm:cxn modelId="{378520E5-B97E-9B47-8F66-5A3CAA095CC9}" type="presOf" srcId="{6A40200A-5DF1-3947-A732-31180BDAAA3C}" destId="{9EEDB0F9-2D60-D94B-A44D-6AD4DE047245}" srcOrd="1" destOrd="0" presId="urn:microsoft.com/office/officeart/2008/layout/HorizontalMultiLevelHierarchy"/>
    <dgm:cxn modelId="{0D7134E9-5ACA-1443-8D9B-720BF430DE39}" type="presOf" srcId="{0F2C5103-BB6A-BB4A-B307-CEF732D4B135}" destId="{46C6B00E-7B38-354F-978F-CBE144D5467C}" srcOrd="0" destOrd="0" presId="urn:microsoft.com/office/officeart/2008/layout/HorizontalMultiLevelHierarchy"/>
    <dgm:cxn modelId="{5C8C76ED-D685-5343-BB86-473F28DD086E}" srcId="{0F2C5103-BB6A-BB4A-B307-CEF732D4B135}" destId="{3EE39F75-3351-954E-BAF3-B18EBF90D4F0}" srcOrd="0" destOrd="0" parTransId="{670BD084-F4C5-6E49-BA57-AF63A0660526}" sibTransId="{3AFDBE05-E186-B544-BD88-92E6D335101A}"/>
    <dgm:cxn modelId="{43FCD978-39A2-2B49-95F8-11C8022C2343}" type="presParOf" srcId="{46C6B00E-7B38-354F-978F-CBE144D5467C}" destId="{E13D3CAD-1FFD-E542-B3AE-55A09763FE61}" srcOrd="0" destOrd="0" presId="urn:microsoft.com/office/officeart/2008/layout/HorizontalMultiLevelHierarchy"/>
    <dgm:cxn modelId="{C4768BBA-D235-E94A-A59F-BED5F86D06C4}" type="presParOf" srcId="{E13D3CAD-1FFD-E542-B3AE-55A09763FE61}" destId="{99F5E18B-23B4-9B47-8897-38FC5494513F}" srcOrd="0" destOrd="0" presId="urn:microsoft.com/office/officeart/2008/layout/HorizontalMultiLevelHierarchy"/>
    <dgm:cxn modelId="{C59E64DB-1A0A-9A41-8329-37E35E9B7015}" type="presParOf" srcId="{E13D3CAD-1FFD-E542-B3AE-55A09763FE61}" destId="{26F50DF8-38CE-9545-B5CD-DE7C7C8A1161}" srcOrd="1" destOrd="0" presId="urn:microsoft.com/office/officeart/2008/layout/HorizontalMultiLevelHierarchy"/>
    <dgm:cxn modelId="{A8F2959D-2729-C648-A736-DDFC6A11A3C7}" type="presParOf" srcId="{26F50DF8-38CE-9545-B5CD-DE7C7C8A1161}" destId="{29A5FDC6-BE0B-CA46-8825-7E761ABB0C2A}" srcOrd="0" destOrd="0" presId="urn:microsoft.com/office/officeart/2008/layout/HorizontalMultiLevelHierarchy"/>
    <dgm:cxn modelId="{477B8795-CC08-9049-A950-308F55A76F7E}" type="presParOf" srcId="{29A5FDC6-BE0B-CA46-8825-7E761ABB0C2A}" destId="{85F849AD-3180-FF44-9708-86A91A5B2ECB}" srcOrd="0" destOrd="0" presId="urn:microsoft.com/office/officeart/2008/layout/HorizontalMultiLevelHierarchy"/>
    <dgm:cxn modelId="{E0DD52DB-3A57-5040-BB79-150D44D6B11C}" type="presParOf" srcId="{26F50DF8-38CE-9545-B5CD-DE7C7C8A1161}" destId="{8CB718A6-63F3-A94A-9CC7-6131C0EFC6DF}" srcOrd="1" destOrd="0" presId="urn:microsoft.com/office/officeart/2008/layout/HorizontalMultiLevelHierarchy"/>
    <dgm:cxn modelId="{2C78C768-3E60-8F43-BC7F-12287323711D}" type="presParOf" srcId="{8CB718A6-63F3-A94A-9CC7-6131C0EFC6DF}" destId="{B1C4E404-75CE-A14F-84AE-36A20727FB63}" srcOrd="0" destOrd="0" presId="urn:microsoft.com/office/officeart/2008/layout/HorizontalMultiLevelHierarchy"/>
    <dgm:cxn modelId="{7057A753-2FEC-C44B-8866-61AFC0CEE250}" type="presParOf" srcId="{8CB718A6-63F3-A94A-9CC7-6131C0EFC6DF}" destId="{2141BA0B-2EE2-B348-86E6-AF0E0CCE13BE}" srcOrd="1" destOrd="0" presId="urn:microsoft.com/office/officeart/2008/layout/HorizontalMultiLevelHierarchy"/>
    <dgm:cxn modelId="{49928941-3717-024F-82E9-DE3A8CCB78E5}" type="presParOf" srcId="{26F50DF8-38CE-9545-B5CD-DE7C7C8A1161}" destId="{E4CD92AC-3D63-2E45-85E2-CD4835065C6A}" srcOrd="2" destOrd="0" presId="urn:microsoft.com/office/officeart/2008/layout/HorizontalMultiLevelHierarchy"/>
    <dgm:cxn modelId="{0ED491B0-3EA3-5A43-859D-733DDB570EA7}" type="presParOf" srcId="{E4CD92AC-3D63-2E45-85E2-CD4835065C6A}" destId="{9EEDB0F9-2D60-D94B-A44D-6AD4DE047245}" srcOrd="0" destOrd="0" presId="urn:microsoft.com/office/officeart/2008/layout/HorizontalMultiLevelHierarchy"/>
    <dgm:cxn modelId="{EB2C4DFA-2DE5-1245-B2A0-0FC173DB07E0}" type="presParOf" srcId="{26F50DF8-38CE-9545-B5CD-DE7C7C8A1161}" destId="{405B9347-44DF-404D-8A3F-0E9644615BEB}" srcOrd="3" destOrd="0" presId="urn:microsoft.com/office/officeart/2008/layout/HorizontalMultiLevelHierarchy"/>
    <dgm:cxn modelId="{6137F950-400C-144C-804E-87CF5C4AA88B}" type="presParOf" srcId="{405B9347-44DF-404D-8A3F-0E9644615BEB}" destId="{D480B1E4-6A59-9D42-AEC8-F445AEB8CD91}" srcOrd="0" destOrd="0" presId="urn:microsoft.com/office/officeart/2008/layout/HorizontalMultiLevelHierarchy"/>
    <dgm:cxn modelId="{19179610-4096-D74D-948D-67CD01CD996D}" type="presParOf" srcId="{405B9347-44DF-404D-8A3F-0E9644615BEB}" destId="{C5CDAD8C-223E-D844-961B-903E3F816C76}"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D92AC-3D63-2E45-85E2-CD4835065C6A}">
      <dsp:nvSpPr>
        <dsp:cNvPr id="0" name=""/>
        <dsp:cNvSpPr/>
      </dsp:nvSpPr>
      <dsp:spPr>
        <a:xfrm>
          <a:off x="2627304" y="2580723"/>
          <a:ext cx="317167" cy="560543"/>
        </a:xfrm>
        <a:custGeom>
          <a:avLst/>
          <a:gdLst/>
          <a:ahLst/>
          <a:cxnLst/>
          <a:rect l="0" t="0" r="0" b="0"/>
          <a:pathLst>
            <a:path>
              <a:moveTo>
                <a:pt x="0" y="0"/>
              </a:moveTo>
              <a:lnTo>
                <a:pt x="158583" y="0"/>
              </a:lnTo>
              <a:lnTo>
                <a:pt x="158583" y="560543"/>
              </a:lnTo>
              <a:lnTo>
                <a:pt x="317167" y="560543"/>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769786" y="2844894"/>
        <a:ext cx="32202" cy="32202"/>
      </dsp:txXfrm>
    </dsp:sp>
    <dsp:sp modelId="{29A5FDC6-BE0B-CA46-8825-7E761ABB0C2A}">
      <dsp:nvSpPr>
        <dsp:cNvPr id="0" name=""/>
        <dsp:cNvSpPr/>
      </dsp:nvSpPr>
      <dsp:spPr>
        <a:xfrm>
          <a:off x="2627304" y="1901241"/>
          <a:ext cx="297334" cy="679482"/>
        </a:xfrm>
        <a:custGeom>
          <a:avLst/>
          <a:gdLst/>
          <a:ahLst/>
          <a:cxnLst/>
          <a:rect l="0" t="0" r="0" b="0"/>
          <a:pathLst>
            <a:path>
              <a:moveTo>
                <a:pt x="0" y="679482"/>
              </a:moveTo>
              <a:lnTo>
                <a:pt x="148667" y="679482"/>
              </a:lnTo>
              <a:lnTo>
                <a:pt x="148667" y="0"/>
              </a:lnTo>
              <a:lnTo>
                <a:pt x="297334" y="0"/>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2757429" y="2222440"/>
        <a:ext cx="37084" cy="37084"/>
      </dsp:txXfrm>
    </dsp:sp>
    <dsp:sp modelId="{99F5E18B-23B4-9B47-8897-38FC5494513F}">
      <dsp:nvSpPr>
        <dsp:cNvPr id="0" name=""/>
        <dsp:cNvSpPr/>
      </dsp:nvSpPr>
      <dsp:spPr>
        <a:xfrm>
          <a:off x="1081978" y="1684508"/>
          <a:ext cx="1298221" cy="1792430"/>
        </a:xfrm>
        <a:prstGeom prst="rect">
          <a:avLst/>
        </a:prstGeom>
        <a:gradFill rotWithShape="0">
          <a:gsLst>
            <a:gs pos="0">
              <a:schemeClr val="accent6">
                <a:shade val="60000"/>
                <a:hueOff val="0"/>
                <a:satOff val="0"/>
                <a:lumOff val="0"/>
                <a:alphaOff val="0"/>
                <a:satMod val="103000"/>
                <a:lumMod val="102000"/>
                <a:tint val="94000"/>
              </a:schemeClr>
            </a:gs>
            <a:gs pos="50000">
              <a:schemeClr val="accent6">
                <a:shade val="60000"/>
                <a:hueOff val="0"/>
                <a:satOff val="0"/>
                <a:lumOff val="0"/>
                <a:alphaOff val="0"/>
                <a:satMod val="110000"/>
                <a:lumMod val="100000"/>
                <a:shade val="100000"/>
              </a:schemeClr>
            </a:gs>
            <a:gs pos="100000">
              <a:schemeClr val="accent6">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OOEE che partecipano alla gara </a:t>
          </a:r>
        </a:p>
      </dsp:txBody>
      <dsp:txXfrm>
        <a:off x="1081978" y="1684508"/>
        <a:ext cx="1298221" cy="1792430"/>
      </dsp:txXfrm>
    </dsp:sp>
    <dsp:sp modelId="{B1C4E404-75CE-A14F-84AE-36A20727FB63}">
      <dsp:nvSpPr>
        <dsp:cNvPr id="0" name=""/>
        <dsp:cNvSpPr/>
      </dsp:nvSpPr>
      <dsp:spPr>
        <a:xfrm>
          <a:off x="2924638" y="1436120"/>
          <a:ext cx="8250576" cy="930241"/>
        </a:xfrm>
        <a:prstGeom prst="rect">
          <a:avLst/>
        </a:prstGeom>
        <a:solidFill>
          <a:schemeClr val="accent6">
            <a:lumMod val="60000"/>
            <a:lumOff val="40000"/>
          </a:schemeClr>
        </a:solidFill>
        <a:ln>
          <a:noFill/>
        </a:ln>
        <a:effectLst>
          <a:outerShdw blurRad="76200" dir="18900000" sy="23000" kx="-1200000" algn="bl" rotWithShape="0">
            <a:prstClr val="black">
              <a:alpha val="2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4000" tIns="36000" rIns="144000" bIns="0" numCol="1" spcCol="1270" anchor="ctr" anchorCtr="0">
          <a:noAutofit/>
        </a:bodyPr>
        <a:lstStyle/>
        <a:p>
          <a:pPr marL="0" lvl="0" indent="0" algn="just" defTabSz="711200">
            <a:lnSpc>
              <a:spcPct val="90000"/>
            </a:lnSpc>
            <a:spcBef>
              <a:spcPct val="0"/>
            </a:spcBef>
            <a:spcAft>
              <a:spcPct val="35000"/>
            </a:spcAft>
            <a:buSzPct val="100000"/>
            <a:buFont typeface="Wingdings" pitchFamily="2"/>
            <a:buNone/>
          </a:pPr>
          <a:r>
            <a:rPr lang="it-IT" sz="1600" b="0" i="0" u="none" strike="noStrike" kern="1200" cap="none" spc="0" baseline="0" dirty="0">
              <a:solidFill>
                <a:schemeClr val="tx1"/>
              </a:solidFill>
              <a:uFillTx/>
              <a:latin typeface="+mn-lt"/>
              <a:cs typeface="Arial" pitchFamily="34"/>
            </a:rPr>
            <a:t>Gli OOEE con oltre 100 dipendenti (art. 46 D.lgs. 198/06) producono, </a:t>
          </a:r>
          <a:r>
            <a:rPr lang="it-IT" sz="1600" b="1" i="0" u="none" strike="noStrike" kern="1200" cap="none" spc="0" baseline="0" dirty="0">
              <a:solidFill>
                <a:srgbClr val="FF0000"/>
              </a:solidFill>
              <a:uFillTx/>
              <a:latin typeface="+mn-lt"/>
              <a:cs typeface="Arial" pitchFamily="34"/>
            </a:rPr>
            <a:t>a pena di esclusione</a:t>
          </a:r>
          <a:r>
            <a:rPr lang="it-IT" sz="1600" b="0" i="0" u="none" strike="noStrike" kern="1200" cap="none" spc="0" baseline="0" dirty="0">
              <a:solidFill>
                <a:schemeClr val="tx1"/>
              </a:solidFill>
              <a:uFillTx/>
              <a:latin typeface="+mn-lt"/>
              <a:cs typeface="Arial" pitchFamily="34"/>
            </a:rPr>
            <a:t>, </a:t>
          </a:r>
          <a:r>
            <a:rPr lang="it-IT" sz="1600" b="1" i="0" u="none" strike="noStrike" kern="1200" cap="none" spc="0" baseline="0" dirty="0">
              <a:solidFill>
                <a:schemeClr val="tx1"/>
              </a:solidFill>
              <a:uFillTx/>
              <a:latin typeface="+mn-lt"/>
              <a:cs typeface="Arial" pitchFamily="34"/>
            </a:rPr>
            <a:t>al momento di presentazione della domanda di partecipazione o dell’offerta</a:t>
          </a:r>
          <a:r>
            <a:rPr lang="it-IT" sz="1600" b="0" i="0" u="none" strike="noStrike" kern="1200" cap="none" spc="0" baseline="0" dirty="0">
              <a:solidFill>
                <a:schemeClr val="tx1"/>
              </a:solidFill>
              <a:uFillTx/>
              <a:latin typeface="+mn-lt"/>
              <a:cs typeface="Arial" pitchFamily="34"/>
            </a:rPr>
            <a:t>, copia dell’ultimo rapporto sulla situazione del personale (art. 47 co.2). </a:t>
          </a:r>
          <a:endParaRPr lang="it-IT" sz="1600" kern="1200" dirty="0">
            <a:solidFill>
              <a:schemeClr val="tx1"/>
            </a:solidFill>
            <a:latin typeface="+mn-lt"/>
          </a:endParaRPr>
        </a:p>
      </dsp:txBody>
      <dsp:txXfrm>
        <a:off x="2924638" y="1436120"/>
        <a:ext cx="8250576" cy="930241"/>
      </dsp:txXfrm>
    </dsp:sp>
    <dsp:sp modelId="{D480B1E4-6A59-9D42-AEC8-F445AEB8CD91}">
      <dsp:nvSpPr>
        <dsp:cNvPr id="0" name=""/>
        <dsp:cNvSpPr/>
      </dsp:nvSpPr>
      <dsp:spPr>
        <a:xfrm flipH="1">
          <a:off x="2944471" y="2628441"/>
          <a:ext cx="8254898" cy="1025650"/>
        </a:xfrm>
        <a:prstGeom prst="rect">
          <a:avLst/>
        </a:prstGeom>
        <a:solidFill>
          <a:schemeClr val="accent6">
            <a:lumMod val="60000"/>
            <a:lumOff val="40000"/>
          </a:schemeClr>
        </a:solidFill>
        <a:ln>
          <a:noFill/>
        </a:ln>
        <a:effectLst>
          <a:outerShdw blurRad="76200" dir="18900000" sy="23000" kx="-1200000" algn="bl" rotWithShape="0">
            <a:prstClr val="black">
              <a:alpha val="2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4000" tIns="36000" rIns="144000" bIns="36000" numCol="1" spcCol="1270" anchor="ctr" anchorCtr="0">
          <a:noAutofit/>
        </a:bodyPr>
        <a:lstStyle/>
        <a:p>
          <a:pPr marL="0" lvl="0" indent="0" algn="just" defTabSz="800100">
            <a:lnSpc>
              <a:spcPct val="90000"/>
            </a:lnSpc>
            <a:spcBef>
              <a:spcPct val="0"/>
            </a:spcBef>
            <a:spcAft>
              <a:spcPct val="35000"/>
            </a:spcAft>
            <a:buSzPct val="100000"/>
            <a:buFont typeface="Wingdings" pitchFamily="2"/>
            <a:buNone/>
          </a:pPr>
          <a:r>
            <a:rPr lang="it-IT" sz="1800" b="0" i="0" u="none" strike="noStrike" kern="1200" cap="none" spc="0" baseline="0" dirty="0">
              <a:solidFill>
                <a:schemeClr val="tx1"/>
              </a:solidFill>
              <a:uFillTx/>
              <a:latin typeface="+mn-lt"/>
              <a:cs typeface="Arial" pitchFamily="34"/>
            </a:rPr>
            <a:t>Gli OOEE con un numero pari o superiore a 15 dipendenti ma non superiore a 100, presentano, </a:t>
          </a:r>
          <a:r>
            <a:rPr lang="it-IT" sz="1800" b="1" i="0" u="none" strike="noStrike" kern="1200" cap="none" spc="0" baseline="0" dirty="0">
              <a:solidFill>
                <a:schemeClr val="tx1"/>
              </a:solidFill>
              <a:uFillTx/>
              <a:latin typeface="+mn-lt"/>
              <a:cs typeface="Arial" pitchFamily="34"/>
            </a:rPr>
            <a:t>entro 6 mesi </a:t>
          </a:r>
          <a:r>
            <a:rPr lang="it-IT" sz="1800" b="0" i="0" u="none" strike="noStrike" kern="1200" cap="none" spc="0" baseline="0" dirty="0">
              <a:solidFill>
                <a:schemeClr val="tx1"/>
              </a:solidFill>
              <a:uFillTx/>
              <a:latin typeface="+mn-lt"/>
              <a:cs typeface="Arial" pitchFamily="34"/>
            </a:rPr>
            <a:t>dalla conclusione del contratto, una </a:t>
          </a:r>
          <a:r>
            <a:rPr lang="it-IT" sz="1800" b="1" i="0" u="none" strike="noStrike" kern="1200" cap="none" spc="0" baseline="0" dirty="0">
              <a:solidFill>
                <a:schemeClr val="tx1"/>
              </a:solidFill>
              <a:uFillTx/>
              <a:latin typeface="+mn-lt"/>
              <a:cs typeface="Arial" pitchFamily="34"/>
            </a:rPr>
            <a:t>relazione di genere e di situazione del personale</a:t>
          </a:r>
          <a:r>
            <a:rPr lang="it-IT" sz="1800" b="0" i="0" u="none" strike="noStrike" kern="1200" cap="none" spc="0" baseline="0" dirty="0">
              <a:solidFill>
                <a:schemeClr val="tx1"/>
              </a:solidFill>
              <a:uFillTx/>
              <a:latin typeface="+mn-lt"/>
              <a:cs typeface="Arial" pitchFamily="34"/>
            </a:rPr>
            <a:t>.  (art.47 co. 3)</a:t>
          </a:r>
          <a:endParaRPr lang="it-IT" sz="1800" kern="1200" dirty="0">
            <a:solidFill>
              <a:schemeClr val="tx1"/>
            </a:solidFill>
            <a:latin typeface="+mn-lt"/>
          </a:endParaRPr>
        </a:p>
      </dsp:txBody>
      <dsp:txXfrm>
        <a:off x="2944471" y="2628441"/>
        <a:ext cx="8254898" cy="102565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85E6A-D89E-BC49-9B1F-99E382D2606B}" type="datetimeFigureOut">
              <a:rPr lang="it-IT" smtClean="0"/>
              <a:t>16/06/2021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0A5B1-3E72-3743-BB8A-83B80B645C77}" type="slidenum">
              <a:rPr lang="it-IT" smtClean="0"/>
              <a:t>‹N›</a:t>
            </a:fld>
            <a:endParaRPr lang="it-IT"/>
          </a:p>
        </p:txBody>
      </p:sp>
    </p:spTree>
    <p:extLst>
      <p:ext uri="{BB962C8B-B14F-4D97-AF65-F5344CB8AC3E}">
        <p14:creationId xmlns:p14="http://schemas.microsoft.com/office/powerpoint/2010/main" val="1542320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7B5F3D-100E-044B-887F-E9538A2BDBA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F3EFAE4-5DA4-C849-B4C3-91043442D4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BA658AA-F26B-3743-8276-CF68FBDEDD3A}"/>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F636F79A-37FD-EE49-8DB3-56E70FC088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B8B71E-6D0F-434B-BE28-CE5DDBC35E13}"/>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374316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6CAF7B-CBE9-4C45-A17E-0AE913BBB51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7030674-713C-B944-BABE-2B944A7F79F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8362F6-7954-BC40-9EC5-972F325D8A13}"/>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3649409E-FB8F-CD40-86A6-A3483190B31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57247E9-0573-324F-8B52-C987C2E2BEE8}"/>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130352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E9CFD3F-A208-5340-B526-90991630A44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02180C6-6594-1549-A371-B8E3BC85ADD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FBC429-A421-3E43-A629-FEC093AE36CB}"/>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EA8E4AB3-89A6-2D43-B703-B280EF7682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70A6AE-FD43-2B45-B4FF-83F84FD67B6A}"/>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382905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420226-0D2E-304D-AEAA-4EE73F967F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F655228-DA70-234F-9CB7-52537DA51EB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956232-1ADD-3040-824F-2508644EE565}"/>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09378024-9667-5E4F-8D63-A7DBE74B80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C3343B-5579-5F48-985A-D2047DD657B8}"/>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269454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245C52-B322-864B-A3F9-2B8E35AC363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C657DF9-200B-EE47-91D8-3E87A1EA7B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1332CAD-425F-0540-AD8F-074C82F0E6A1}"/>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7E686AFA-D437-1B43-A8EC-447F9A5886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C55536-C677-444A-B292-1D5F2BDF0FCC}"/>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333845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01E0BA-3EB8-724D-A8E4-03DF85934B7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2DD3CF-F8D1-834E-8FE9-E2434D262FF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4A24DE5-B38D-D742-A3C0-0C495509D6A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764D0E3-45DA-F74D-800F-FD5E58A0288D}"/>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6" name="Segnaposto piè di pagina 5">
            <a:extLst>
              <a:ext uri="{FF2B5EF4-FFF2-40B4-BE49-F238E27FC236}">
                <a16:creationId xmlns:a16="http://schemas.microsoft.com/office/drawing/2014/main" id="{EB6FD120-3DD2-BA4F-854A-F4C7E62E9A0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CA0E7D4-0AB6-7149-BF7D-DD07BE6C9110}"/>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42116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F53253-A72B-F74A-B443-47F78C157D4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289961-AE3B-F14B-B831-9113F65856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9865462-4D74-D645-9705-DF22A199EB6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CF1E89-1B43-1F48-969D-0DA158934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4A1FDC7-CE1B-F74B-B57D-01A168FCF47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3A8A8BB-1E71-504A-BB2C-F7C02EBAE2E0}"/>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8" name="Segnaposto piè di pagina 7">
            <a:extLst>
              <a:ext uri="{FF2B5EF4-FFF2-40B4-BE49-F238E27FC236}">
                <a16:creationId xmlns:a16="http://schemas.microsoft.com/office/drawing/2014/main" id="{7A6BBE75-16DB-4541-A117-E8EDE6A9087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0B2FBF8-6053-5949-BA00-17518B2DF53F}"/>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139522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C7B66F-0871-C04F-8C04-6FD887044C1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4FF7F5E-AAE1-BA49-89E3-DED79A629B0F}"/>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4" name="Segnaposto piè di pagina 3">
            <a:extLst>
              <a:ext uri="{FF2B5EF4-FFF2-40B4-BE49-F238E27FC236}">
                <a16:creationId xmlns:a16="http://schemas.microsoft.com/office/drawing/2014/main" id="{AEA6A929-D7B4-1941-990F-D9C2900B15F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38E2CD3-EC88-4B4C-A270-BEED5555D8EB}"/>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222069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F67093E-34C8-EB43-B2E2-2A53BA54D88C}"/>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3" name="Segnaposto piè di pagina 2">
            <a:extLst>
              <a:ext uri="{FF2B5EF4-FFF2-40B4-BE49-F238E27FC236}">
                <a16:creationId xmlns:a16="http://schemas.microsoft.com/office/drawing/2014/main" id="{3A382A2C-855C-4749-98CC-FA1B0D7A706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1D2D8BF-3EB8-DE40-82E4-A7A6DC1FD13C}"/>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11618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37243A-A401-1A44-BCFE-B0ED068DB75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F1EC2C8-9086-2E45-AD72-B7DEFD67E5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6F04451-3504-D847-B6D0-DB08C8B3B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54822B7-38A6-644A-81D2-E97558F71DBC}"/>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6" name="Segnaposto piè di pagina 5">
            <a:extLst>
              <a:ext uri="{FF2B5EF4-FFF2-40B4-BE49-F238E27FC236}">
                <a16:creationId xmlns:a16="http://schemas.microsoft.com/office/drawing/2014/main" id="{88EC4E9C-369B-5E4F-A608-B58678853E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144886B-EA78-D545-9706-237F54A294A6}"/>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299630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4B148-B2E4-0A43-90C3-15FDC29D2B3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3F43255-EF3E-9C4C-8F40-D10D69CF7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EA8B6B-8370-DB47-BBED-4C2EC0256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3AEA9D7-FCD6-C74E-9995-33BFDC3B03DD}"/>
              </a:ext>
            </a:extLst>
          </p:cNvPr>
          <p:cNvSpPr>
            <a:spLocks noGrp="1"/>
          </p:cNvSpPr>
          <p:nvPr>
            <p:ph type="dt" sz="half" idx="10"/>
          </p:nvPr>
        </p:nvSpPr>
        <p:spPr/>
        <p:txBody>
          <a:bodyPr/>
          <a:lstStyle/>
          <a:p>
            <a:fld id="{AFBE4093-896E-1A43-921D-26AAC3BDEA22}" type="datetimeFigureOut">
              <a:rPr lang="it-IT" smtClean="0"/>
              <a:t>16/06/2021</a:t>
            </a:fld>
            <a:endParaRPr lang="it-IT"/>
          </a:p>
        </p:txBody>
      </p:sp>
      <p:sp>
        <p:nvSpPr>
          <p:cNvPr id="6" name="Segnaposto piè di pagina 5">
            <a:extLst>
              <a:ext uri="{FF2B5EF4-FFF2-40B4-BE49-F238E27FC236}">
                <a16:creationId xmlns:a16="http://schemas.microsoft.com/office/drawing/2014/main" id="{E30F8EEF-56C6-8846-B09F-2D3F26E736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D518BAF-2AC8-6140-8281-0BED010C1973}"/>
              </a:ext>
            </a:extLst>
          </p:cNvPr>
          <p:cNvSpPr>
            <a:spLocks noGrp="1"/>
          </p:cNvSpPr>
          <p:nvPr>
            <p:ph type="sldNum" sz="quarter" idx="12"/>
          </p:nvPr>
        </p:nvSpPr>
        <p:spPr/>
        <p:txBody>
          <a:bodyPr/>
          <a:lstStyle/>
          <a:p>
            <a:fld id="{C90D7201-CAC5-8647-8413-BAADDA684E62}" type="slidenum">
              <a:rPr lang="it-IT" smtClean="0"/>
              <a:t>‹N›</a:t>
            </a:fld>
            <a:endParaRPr lang="it-IT"/>
          </a:p>
        </p:txBody>
      </p:sp>
    </p:spTree>
    <p:extLst>
      <p:ext uri="{BB962C8B-B14F-4D97-AF65-F5344CB8AC3E}">
        <p14:creationId xmlns:p14="http://schemas.microsoft.com/office/powerpoint/2010/main" val="11008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ED3E682-0CDB-2546-9CC0-454ABCFAE4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137F8C4-7762-1840-B01C-8DC22AD87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175ABF-5380-9E4E-BA06-F0E226782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E4093-896E-1A43-921D-26AAC3BDEA22}" type="datetimeFigureOut">
              <a:rPr lang="it-IT" smtClean="0"/>
              <a:t>16/06/2021</a:t>
            </a:fld>
            <a:endParaRPr lang="it-IT"/>
          </a:p>
        </p:txBody>
      </p:sp>
      <p:sp>
        <p:nvSpPr>
          <p:cNvPr id="5" name="Segnaposto piè di pagina 4">
            <a:extLst>
              <a:ext uri="{FF2B5EF4-FFF2-40B4-BE49-F238E27FC236}">
                <a16:creationId xmlns:a16="http://schemas.microsoft.com/office/drawing/2014/main" id="{397E5D1B-6B3B-8E4D-B7D4-F39997EB3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DFAA63F-9978-8A43-A450-4EF4CF9FE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D7201-CAC5-8647-8413-BAADDA684E62}" type="slidenum">
              <a:rPr lang="it-IT" smtClean="0"/>
              <a:t>‹N›</a:t>
            </a:fld>
            <a:endParaRPr lang="it-IT"/>
          </a:p>
        </p:txBody>
      </p:sp>
    </p:spTree>
    <p:extLst>
      <p:ext uri="{BB962C8B-B14F-4D97-AF65-F5344CB8AC3E}">
        <p14:creationId xmlns:p14="http://schemas.microsoft.com/office/powerpoint/2010/main" val="285167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bosettiegatti.eu/info/norme/statali/codiceproceduracivile.htm#092"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21.svg"/></Relationships>
</file>

<file path=ppt/slides/_rels/slide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B4677C-BA82-D74F-82C8-02073BF70FCE}"/>
              </a:ext>
            </a:extLst>
          </p:cNvPr>
          <p:cNvSpPr>
            <a:spLocks noGrp="1"/>
          </p:cNvSpPr>
          <p:nvPr>
            <p:ph type="ctrTitle"/>
          </p:nvPr>
        </p:nvSpPr>
        <p:spPr/>
        <p:txBody>
          <a:bodyPr/>
          <a:lstStyle/>
          <a:p>
            <a:endParaRPr lang="it-IT"/>
          </a:p>
        </p:txBody>
      </p:sp>
      <p:sp>
        <p:nvSpPr>
          <p:cNvPr id="6" name="CasellaDiTesto 5">
            <a:extLst>
              <a:ext uri="{FF2B5EF4-FFF2-40B4-BE49-F238E27FC236}">
                <a16:creationId xmlns:a16="http://schemas.microsoft.com/office/drawing/2014/main" id="{A5ED4C31-8688-2D4F-B5E2-C1C287E26433}"/>
              </a:ext>
            </a:extLst>
          </p:cNvPr>
          <p:cNvSpPr txBox="1"/>
          <p:nvPr/>
        </p:nvSpPr>
        <p:spPr>
          <a:xfrm>
            <a:off x="9963" y="0"/>
            <a:ext cx="12192000" cy="5257800"/>
          </a:xfrm>
          <a:prstGeom prst="rect">
            <a:avLst/>
          </a:prstGeom>
          <a:solidFill>
            <a:srgbClr val="009051"/>
          </a:solidFill>
        </p:spPr>
        <p:txBody>
          <a:bodyPr wrap="square" rtlCol="0">
            <a:spAutoFit/>
          </a:bodyPr>
          <a:lstStyle/>
          <a:p>
            <a:endParaRPr lang="it-IT" dirty="0"/>
          </a:p>
        </p:txBody>
      </p:sp>
      <p:pic>
        <p:nvPicPr>
          <p:cNvPr id="9" name="Immagine 8" descr="Immagine che contiene testo&#10;&#10;Descrizione generata automaticamente">
            <a:extLst>
              <a:ext uri="{FF2B5EF4-FFF2-40B4-BE49-F238E27FC236}">
                <a16:creationId xmlns:a16="http://schemas.microsoft.com/office/drawing/2014/main" id="{69462064-2077-3946-98C6-79F7ADEAE0B3}"/>
              </a:ext>
            </a:extLst>
          </p:cNvPr>
          <p:cNvPicPr>
            <a:picLocks noChangeAspect="1"/>
          </p:cNvPicPr>
          <p:nvPr/>
        </p:nvPicPr>
        <p:blipFill>
          <a:blip r:embed="rId2"/>
          <a:stretch>
            <a:fillRect/>
          </a:stretch>
        </p:blipFill>
        <p:spPr>
          <a:xfrm>
            <a:off x="9963" y="5453997"/>
            <a:ext cx="3028074" cy="1298292"/>
          </a:xfrm>
          <a:prstGeom prst="rect">
            <a:avLst/>
          </a:prstGeom>
        </p:spPr>
      </p:pic>
      <p:sp>
        <p:nvSpPr>
          <p:cNvPr id="11" name="Rettangolo 10">
            <a:extLst>
              <a:ext uri="{FF2B5EF4-FFF2-40B4-BE49-F238E27FC236}">
                <a16:creationId xmlns:a16="http://schemas.microsoft.com/office/drawing/2014/main" id="{ABCA61BD-43DB-6F4B-AFF1-1745DFF5B6B3}"/>
              </a:ext>
            </a:extLst>
          </p:cNvPr>
          <p:cNvSpPr/>
          <p:nvPr/>
        </p:nvSpPr>
        <p:spPr>
          <a:xfrm>
            <a:off x="662152" y="1201639"/>
            <a:ext cx="10867696" cy="2308324"/>
          </a:xfrm>
          <a:prstGeom prst="rect">
            <a:avLst/>
          </a:prstGeom>
          <a:noFill/>
        </p:spPr>
        <p:txBody>
          <a:bodyPr wrap="square" lIns="91440" tIns="45720" rIns="91440" bIns="45720">
            <a:spAutoFit/>
          </a:bodyPr>
          <a:lstStyle/>
          <a:p>
            <a:pPr algn="ctr"/>
            <a:r>
              <a:rPr lang="it-IT" sz="4800" dirty="0">
                <a:ln w="0"/>
                <a:solidFill>
                  <a:schemeClr val="bg1"/>
                </a:solidFill>
                <a:effectLst>
                  <a:outerShdw blurRad="38100" dist="19050" dir="2700000" algn="tl" rotWithShape="0">
                    <a:schemeClr val="dk1">
                      <a:alpha val="40000"/>
                    </a:schemeClr>
                  </a:outerShdw>
                </a:effectLst>
              </a:rPr>
              <a:t>LE NOVITA’ DEL NUOVO </a:t>
            </a:r>
          </a:p>
          <a:p>
            <a:pPr algn="ctr"/>
            <a:r>
              <a:rPr lang="it-IT" sz="4800" dirty="0">
                <a:ln w="0"/>
                <a:solidFill>
                  <a:schemeClr val="bg1"/>
                </a:solidFill>
                <a:effectLst>
                  <a:outerShdw blurRad="38100" dist="19050" dir="2700000" algn="tl" rotWithShape="0">
                    <a:schemeClr val="dk1">
                      <a:alpha val="40000"/>
                    </a:schemeClr>
                  </a:outerShdw>
                </a:effectLst>
              </a:rPr>
              <a:t>DL SEMPLIFICAZIONI IN MATERIA DI APPALTI</a:t>
            </a:r>
          </a:p>
        </p:txBody>
      </p:sp>
    </p:spTree>
    <p:extLst>
      <p:ext uri="{BB962C8B-B14F-4D97-AF65-F5344CB8AC3E}">
        <p14:creationId xmlns:p14="http://schemas.microsoft.com/office/powerpoint/2010/main" val="86919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3506829" y="1312283"/>
            <a:ext cx="5178341"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pic>
        <p:nvPicPr>
          <p:cNvPr id="3" name="Immagine 2" descr="Immagine che contiene testo, quotidiano, screenshot&#10;&#10;Descrizione generata automaticamente">
            <a:extLst>
              <a:ext uri="{FF2B5EF4-FFF2-40B4-BE49-F238E27FC236}">
                <a16:creationId xmlns:a16="http://schemas.microsoft.com/office/drawing/2014/main" id="{6AE1420B-876F-BC49-8A75-899DB01E9D77}"/>
              </a:ext>
            </a:extLst>
          </p:cNvPr>
          <p:cNvPicPr>
            <a:picLocks noChangeAspect="1"/>
          </p:cNvPicPr>
          <p:nvPr/>
        </p:nvPicPr>
        <p:blipFill rotWithShape="1">
          <a:blip r:embed="rId3"/>
          <a:srcRect b="50365"/>
          <a:stretch/>
        </p:blipFill>
        <p:spPr>
          <a:xfrm>
            <a:off x="2008770" y="2040600"/>
            <a:ext cx="7598904" cy="2969216"/>
          </a:xfrm>
          <a:prstGeom prst="rect">
            <a:avLst/>
          </a:prstGeom>
          <a:ln>
            <a:noFill/>
          </a:ln>
        </p:spPr>
      </p:pic>
      <p:sp>
        <p:nvSpPr>
          <p:cNvPr id="25" name="Parentesi graffa chiusa 24">
            <a:extLst>
              <a:ext uri="{FF2B5EF4-FFF2-40B4-BE49-F238E27FC236}">
                <a16:creationId xmlns:a16="http://schemas.microsoft.com/office/drawing/2014/main" id="{89051462-4E58-0745-9445-B9AD31197A72}"/>
              </a:ext>
            </a:extLst>
          </p:cNvPr>
          <p:cNvSpPr/>
          <p:nvPr/>
        </p:nvSpPr>
        <p:spPr>
          <a:xfrm>
            <a:off x="9433503" y="2523722"/>
            <a:ext cx="174171" cy="2002972"/>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6" name="CasellaDiTesto 25">
            <a:extLst>
              <a:ext uri="{FF2B5EF4-FFF2-40B4-BE49-F238E27FC236}">
                <a16:creationId xmlns:a16="http://schemas.microsoft.com/office/drawing/2014/main" id="{A765DBA3-45F7-974B-9308-87DA24ED147B}"/>
              </a:ext>
            </a:extLst>
          </p:cNvPr>
          <p:cNvSpPr txBox="1"/>
          <p:nvPr/>
        </p:nvSpPr>
        <p:spPr>
          <a:xfrm>
            <a:off x="9736098" y="3202042"/>
            <a:ext cx="1796143" cy="646331"/>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r>
              <a:rPr lang="it-IT" dirty="0"/>
              <a:t>Obblighi per il subappaltatore</a:t>
            </a:r>
          </a:p>
        </p:txBody>
      </p:sp>
    </p:spTree>
    <p:extLst>
      <p:ext uri="{BB962C8B-B14F-4D97-AF65-F5344CB8AC3E}">
        <p14:creationId xmlns:p14="http://schemas.microsoft.com/office/powerpoint/2010/main" val="77731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3094203" y="1182966"/>
            <a:ext cx="5178341"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26" name="CasellaDiTesto 25">
            <a:extLst>
              <a:ext uri="{FF2B5EF4-FFF2-40B4-BE49-F238E27FC236}">
                <a16:creationId xmlns:a16="http://schemas.microsoft.com/office/drawing/2014/main" id="{A765DBA3-45F7-974B-9308-87DA24ED147B}"/>
              </a:ext>
            </a:extLst>
          </p:cNvPr>
          <p:cNvSpPr txBox="1"/>
          <p:nvPr/>
        </p:nvSpPr>
        <p:spPr>
          <a:xfrm>
            <a:off x="9656660" y="3322889"/>
            <a:ext cx="1711162" cy="3046988"/>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pPr algn="just"/>
            <a:r>
              <a:rPr lang="it-IT" sz="1600" dirty="0"/>
              <a:t>Prestazioni o lavorazioni a cura esclusiva dell’aggiudicatario salvo  il caso in cui ricorra iscrizione da parte del subappaltatore a </a:t>
            </a:r>
            <a:r>
              <a:rPr lang="it-IT" sz="1600" i="1" dirty="0" err="1"/>
              <a:t>white</a:t>
            </a:r>
            <a:r>
              <a:rPr lang="it-IT" sz="1600" i="1" dirty="0"/>
              <a:t> list</a:t>
            </a:r>
            <a:r>
              <a:rPr lang="it-IT" sz="1600" dirty="0"/>
              <a:t> o anagrafe degli esecutori antimafia </a:t>
            </a:r>
          </a:p>
        </p:txBody>
      </p:sp>
      <p:pic>
        <p:nvPicPr>
          <p:cNvPr id="6" name="Immagine 5" descr="Immagine che contiene testo&#10;&#10;Descrizione generata automaticamente">
            <a:extLst>
              <a:ext uri="{FF2B5EF4-FFF2-40B4-BE49-F238E27FC236}">
                <a16:creationId xmlns:a16="http://schemas.microsoft.com/office/drawing/2014/main" id="{03752B49-EAAA-BC4E-987B-1AA21F4BA0D0}"/>
              </a:ext>
            </a:extLst>
          </p:cNvPr>
          <p:cNvPicPr>
            <a:picLocks noChangeAspect="1"/>
          </p:cNvPicPr>
          <p:nvPr/>
        </p:nvPicPr>
        <p:blipFill rotWithShape="1">
          <a:blip r:embed="rId3"/>
          <a:srcRect t="367" b="47384"/>
          <a:stretch/>
        </p:blipFill>
        <p:spPr>
          <a:xfrm>
            <a:off x="2396920" y="4266458"/>
            <a:ext cx="6572909" cy="2591541"/>
          </a:xfrm>
          <a:prstGeom prst="rect">
            <a:avLst/>
          </a:prstGeom>
        </p:spPr>
      </p:pic>
      <p:pic>
        <p:nvPicPr>
          <p:cNvPr id="11" name="Immagine 10">
            <a:extLst>
              <a:ext uri="{FF2B5EF4-FFF2-40B4-BE49-F238E27FC236}">
                <a16:creationId xmlns:a16="http://schemas.microsoft.com/office/drawing/2014/main" id="{B7472133-4825-9B47-BDCB-F06563751A07}"/>
              </a:ext>
            </a:extLst>
          </p:cNvPr>
          <p:cNvPicPr>
            <a:picLocks noChangeAspect="1"/>
          </p:cNvPicPr>
          <p:nvPr/>
        </p:nvPicPr>
        <p:blipFill rotWithShape="1">
          <a:blip r:embed="rId4"/>
          <a:srcRect t="48571" b="4694"/>
          <a:stretch/>
        </p:blipFill>
        <p:spPr>
          <a:xfrm>
            <a:off x="2164861" y="1644631"/>
            <a:ext cx="7037026" cy="2589022"/>
          </a:xfrm>
          <a:prstGeom prst="rect">
            <a:avLst/>
          </a:prstGeom>
        </p:spPr>
      </p:pic>
      <p:sp>
        <p:nvSpPr>
          <p:cNvPr id="12" name="Parentesi graffa chiusa 11">
            <a:extLst>
              <a:ext uri="{FF2B5EF4-FFF2-40B4-BE49-F238E27FC236}">
                <a16:creationId xmlns:a16="http://schemas.microsoft.com/office/drawing/2014/main" id="{00EB6209-EA0A-0A4D-8E00-43F9014621F0}"/>
              </a:ext>
            </a:extLst>
          </p:cNvPr>
          <p:cNvSpPr/>
          <p:nvPr/>
        </p:nvSpPr>
        <p:spPr>
          <a:xfrm>
            <a:off x="8893629" y="3167743"/>
            <a:ext cx="308258" cy="3357281"/>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6" name="Connettore 1 15">
            <a:extLst>
              <a:ext uri="{FF2B5EF4-FFF2-40B4-BE49-F238E27FC236}">
                <a16:creationId xmlns:a16="http://schemas.microsoft.com/office/drawing/2014/main" id="{FA890198-482C-B24A-9ECC-440AFF826DDA}"/>
              </a:ext>
            </a:extLst>
          </p:cNvPr>
          <p:cNvCxnSpPr/>
          <p:nvPr/>
        </p:nvCxnSpPr>
        <p:spPr>
          <a:xfrm>
            <a:off x="5715000" y="3287486"/>
            <a:ext cx="3048000"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18" name="Connettore 1 17">
            <a:extLst>
              <a:ext uri="{FF2B5EF4-FFF2-40B4-BE49-F238E27FC236}">
                <a16:creationId xmlns:a16="http://schemas.microsoft.com/office/drawing/2014/main" id="{FE74DC45-0F38-8141-9955-321BC12C1CCC}"/>
              </a:ext>
            </a:extLst>
          </p:cNvPr>
          <p:cNvCxnSpPr/>
          <p:nvPr/>
        </p:nvCxnSpPr>
        <p:spPr>
          <a:xfrm>
            <a:off x="8022771" y="3530903"/>
            <a:ext cx="740229"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2F854793-8B57-B94E-BC8E-F66C00CA0AF2}"/>
              </a:ext>
            </a:extLst>
          </p:cNvPr>
          <p:cNvCxnSpPr/>
          <p:nvPr/>
        </p:nvCxnSpPr>
        <p:spPr>
          <a:xfrm>
            <a:off x="2612571" y="3766457"/>
            <a:ext cx="1719943"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27" name="Connettore 1 26">
            <a:extLst>
              <a:ext uri="{FF2B5EF4-FFF2-40B4-BE49-F238E27FC236}">
                <a16:creationId xmlns:a16="http://schemas.microsoft.com/office/drawing/2014/main" id="{A59CEE98-E8C0-714F-950E-2F213EA4FD4A}"/>
              </a:ext>
            </a:extLst>
          </p:cNvPr>
          <p:cNvCxnSpPr/>
          <p:nvPr/>
        </p:nvCxnSpPr>
        <p:spPr>
          <a:xfrm>
            <a:off x="6183086" y="5399314"/>
            <a:ext cx="2579914"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29" name="Connettore 1 28">
            <a:extLst>
              <a:ext uri="{FF2B5EF4-FFF2-40B4-BE49-F238E27FC236}">
                <a16:creationId xmlns:a16="http://schemas.microsoft.com/office/drawing/2014/main" id="{0C50A2AB-CA1A-AE4F-9419-7780AF254657}"/>
              </a:ext>
            </a:extLst>
          </p:cNvPr>
          <p:cNvCxnSpPr/>
          <p:nvPr/>
        </p:nvCxnSpPr>
        <p:spPr>
          <a:xfrm>
            <a:off x="2612571" y="5649686"/>
            <a:ext cx="6281058"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31" name="Connettore 1 30">
            <a:extLst>
              <a:ext uri="{FF2B5EF4-FFF2-40B4-BE49-F238E27FC236}">
                <a16:creationId xmlns:a16="http://schemas.microsoft.com/office/drawing/2014/main" id="{E4DAD223-4977-7A42-8EB5-30F3A249D0FC}"/>
              </a:ext>
            </a:extLst>
          </p:cNvPr>
          <p:cNvCxnSpPr/>
          <p:nvPr/>
        </p:nvCxnSpPr>
        <p:spPr>
          <a:xfrm>
            <a:off x="2612571" y="5854597"/>
            <a:ext cx="1719943"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cxnSp>
        <p:nvCxnSpPr>
          <p:cNvPr id="33" name="Connettore 1 32">
            <a:extLst>
              <a:ext uri="{FF2B5EF4-FFF2-40B4-BE49-F238E27FC236}">
                <a16:creationId xmlns:a16="http://schemas.microsoft.com/office/drawing/2014/main" id="{10A456CA-94F3-4D41-A4AF-7FCDBB3291CF}"/>
              </a:ext>
            </a:extLst>
          </p:cNvPr>
          <p:cNvCxnSpPr/>
          <p:nvPr/>
        </p:nvCxnSpPr>
        <p:spPr>
          <a:xfrm>
            <a:off x="4713514" y="6147309"/>
            <a:ext cx="4049486"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sp>
        <p:nvSpPr>
          <p:cNvPr id="34" name="Rettangolo con angoli arrotondati 33">
            <a:extLst>
              <a:ext uri="{FF2B5EF4-FFF2-40B4-BE49-F238E27FC236}">
                <a16:creationId xmlns:a16="http://schemas.microsoft.com/office/drawing/2014/main" id="{84F83C71-EA7C-BF48-AE21-0EDFA4809002}"/>
              </a:ext>
            </a:extLst>
          </p:cNvPr>
          <p:cNvSpPr/>
          <p:nvPr/>
        </p:nvSpPr>
        <p:spPr>
          <a:xfrm>
            <a:off x="3352800" y="1644631"/>
            <a:ext cx="1632857" cy="260369"/>
          </a:xfrm>
          <a:prstGeom prst="roundRect">
            <a:avLst/>
          </a:prstGeom>
          <a:noFill/>
          <a:ln w="19050">
            <a:solidFill>
              <a:srgbClr val="009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CasellaDiTesto 34">
            <a:extLst>
              <a:ext uri="{FF2B5EF4-FFF2-40B4-BE49-F238E27FC236}">
                <a16:creationId xmlns:a16="http://schemas.microsoft.com/office/drawing/2014/main" id="{AF846CEC-A41C-1142-9BE5-3A095B010714}"/>
              </a:ext>
            </a:extLst>
          </p:cNvPr>
          <p:cNvSpPr txBox="1"/>
          <p:nvPr/>
        </p:nvSpPr>
        <p:spPr>
          <a:xfrm>
            <a:off x="9329225" y="1590149"/>
            <a:ext cx="2449118" cy="646331"/>
          </a:xfrm>
          <a:prstGeom prst="rect">
            <a:avLst/>
          </a:prstGeom>
          <a:solidFill>
            <a:srgbClr val="009051"/>
          </a:solidFill>
          <a:effectLst>
            <a:outerShdw blurRad="50800" dist="63500" algn="l" rotWithShape="0">
              <a:prstClr val="black">
                <a:alpha val="40000"/>
              </a:prstClr>
            </a:outerShdw>
          </a:effectLst>
        </p:spPr>
        <p:txBody>
          <a:bodyPr wrap="square" rtlCol="0">
            <a:spAutoFit/>
          </a:bodyPr>
          <a:lstStyle/>
          <a:p>
            <a:pPr algn="ctr"/>
            <a:r>
              <a:rPr lang="it-IT" dirty="0">
                <a:solidFill>
                  <a:schemeClr val="bg1"/>
                </a:solidFill>
              </a:rPr>
              <a:t>Regime ordinario</a:t>
            </a:r>
          </a:p>
          <a:p>
            <a:pPr algn="ctr"/>
            <a:r>
              <a:rPr lang="it-IT" dirty="0">
                <a:solidFill>
                  <a:schemeClr val="bg1"/>
                </a:solidFill>
              </a:rPr>
              <a:t>DAL 1 NOVEMBRE</a:t>
            </a:r>
          </a:p>
        </p:txBody>
      </p:sp>
    </p:spTree>
    <p:extLst>
      <p:ext uri="{BB962C8B-B14F-4D97-AF65-F5344CB8AC3E}">
        <p14:creationId xmlns:p14="http://schemas.microsoft.com/office/powerpoint/2010/main" val="71470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3506829" y="979307"/>
            <a:ext cx="5178341"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26" name="CasellaDiTesto 25">
            <a:extLst>
              <a:ext uri="{FF2B5EF4-FFF2-40B4-BE49-F238E27FC236}">
                <a16:creationId xmlns:a16="http://schemas.microsoft.com/office/drawing/2014/main" id="{A765DBA3-45F7-974B-9308-87DA24ED147B}"/>
              </a:ext>
            </a:extLst>
          </p:cNvPr>
          <p:cNvSpPr txBox="1"/>
          <p:nvPr/>
        </p:nvSpPr>
        <p:spPr>
          <a:xfrm>
            <a:off x="9567041" y="2316302"/>
            <a:ext cx="2391104" cy="553998"/>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pPr algn="just"/>
            <a:r>
              <a:rPr lang="it-IT" sz="1500" dirty="0"/>
              <a:t>Responsabilità in solido per contraente e subappaltatore</a:t>
            </a:r>
          </a:p>
        </p:txBody>
      </p:sp>
      <p:pic>
        <p:nvPicPr>
          <p:cNvPr id="6" name="Immagine 5" descr="Immagine che contiene testo&#10;&#10;Descrizione generata automaticamente">
            <a:extLst>
              <a:ext uri="{FF2B5EF4-FFF2-40B4-BE49-F238E27FC236}">
                <a16:creationId xmlns:a16="http://schemas.microsoft.com/office/drawing/2014/main" id="{8E6FDF0C-3948-3348-A447-E5A848C4AEF1}"/>
              </a:ext>
            </a:extLst>
          </p:cNvPr>
          <p:cNvPicPr>
            <a:picLocks noChangeAspect="1"/>
          </p:cNvPicPr>
          <p:nvPr/>
        </p:nvPicPr>
        <p:blipFill rotWithShape="1">
          <a:blip r:embed="rId3"/>
          <a:srcRect t="51289"/>
          <a:stretch/>
        </p:blipFill>
        <p:spPr>
          <a:xfrm>
            <a:off x="2584326" y="1440972"/>
            <a:ext cx="6688096" cy="2439464"/>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222CB3AA-CB7E-B449-8749-A457DEFCCC2E}"/>
              </a:ext>
            </a:extLst>
          </p:cNvPr>
          <p:cNvPicPr>
            <a:picLocks noChangeAspect="1"/>
          </p:cNvPicPr>
          <p:nvPr/>
        </p:nvPicPr>
        <p:blipFill rotWithShape="1">
          <a:blip r:embed="rId4"/>
          <a:srcRect l="2355" t="41746"/>
          <a:stretch/>
        </p:blipFill>
        <p:spPr>
          <a:xfrm>
            <a:off x="2584326" y="3848373"/>
            <a:ext cx="6936262" cy="3027745"/>
          </a:xfrm>
          <a:prstGeom prst="rect">
            <a:avLst/>
          </a:prstGeom>
        </p:spPr>
      </p:pic>
      <p:sp>
        <p:nvSpPr>
          <p:cNvPr id="12" name="Parentesi graffa chiusa 11">
            <a:extLst>
              <a:ext uri="{FF2B5EF4-FFF2-40B4-BE49-F238E27FC236}">
                <a16:creationId xmlns:a16="http://schemas.microsoft.com/office/drawing/2014/main" id="{9EB54E5C-006E-B748-8DE5-99E0E195DDAC}"/>
              </a:ext>
            </a:extLst>
          </p:cNvPr>
          <p:cNvSpPr/>
          <p:nvPr/>
        </p:nvSpPr>
        <p:spPr>
          <a:xfrm>
            <a:off x="9272422" y="1774371"/>
            <a:ext cx="165492" cy="707572"/>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4" name="Connettore 1 13">
            <a:extLst>
              <a:ext uri="{FF2B5EF4-FFF2-40B4-BE49-F238E27FC236}">
                <a16:creationId xmlns:a16="http://schemas.microsoft.com/office/drawing/2014/main" id="{17751090-C09C-4949-9C7E-25C9BD541A77}"/>
              </a:ext>
            </a:extLst>
          </p:cNvPr>
          <p:cNvCxnSpPr/>
          <p:nvPr/>
        </p:nvCxnSpPr>
        <p:spPr>
          <a:xfrm>
            <a:off x="7141029" y="2177267"/>
            <a:ext cx="1948542" cy="0"/>
          </a:xfrm>
          <a:prstGeom prst="line">
            <a:avLst/>
          </a:prstGeom>
          <a:ln>
            <a:solidFill>
              <a:srgbClr val="009051"/>
            </a:solidFill>
          </a:ln>
        </p:spPr>
        <p:style>
          <a:lnRef idx="1">
            <a:schemeClr val="accent1"/>
          </a:lnRef>
          <a:fillRef idx="0">
            <a:schemeClr val="accent1"/>
          </a:fillRef>
          <a:effectRef idx="0">
            <a:schemeClr val="accent1"/>
          </a:effectRef>
          <a:fontRef idx="minor">
            <a:schemeClr val="tx1"/>
          </a:fontRef>
        </p:style>
      </p:cxnSp>
      <p:sp>
        <p:nvSpPr>
          <p:cNvPr id="15" name="Parentesi graffa chiusa 14">
            <a:extLst>
              <a:ext uri="{FF2B5EF4-FFF2-40B4-BE49-F238E27FC236}">
                <a16:creationId xmlns:a16="http://schemas.microsoft.com/office/drawing/2014/main" id="{7B4F256E-EFA8-8649-A8E3-266AC8CB00B9}"/>
              </a:ext>
            </a:extLst>
          </p:cNvPr>
          <p:cNvSpPr/>
          <p:nvPr/>
        </p:nvSpPr>
        <p:spPr>
          <a:xfrm>
            <a:off x="9272422" y="2830286"/>
            <a:ext cx="182851" cy="3799114"/>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a:extLst>
              <a:ext uri="{FF2B5EF4-FFF2-40B4-BE49-F238E27FC236}">
                <a16:creationId xmlns:a16="http://schemas.microsoft.com/office/drawing/2014/main" id="{E444290F-6D9A-344E-AD9D-56D844162A77}"/>
              </a:ext>
            </a:extLst>
          </p:cNvPr>
          <p:cNvSpPr txBox="1"/>
          <p:nvPr/>
        </p:nvSpPr>
        <p:spPr>
          <a:xfrm>
            <a:off x="9589399" y="4729843"/>
            <a:ext cx="1761442" cy="646331"/>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r>
              <a:rPr lang="it-IT" dirty="0"/>
              <a:t>Compiti delle Amministrazioni</a:t>
            </a:r>
          </a:p>
        </p:txBody>
      </p:sp>
      <p:sp>
        <p:nvSpPr>
          <p:cNvPr id="16" name="CasellaDiTesto 15">
            <a:extLst>
              <a:ext uri="{FF2B5EF4-FFF2-40B4-BE49-F238E27FC236}">
                <a16:creationId xmlns:a16="http://schemas.microsoft.com/office/drawing/2014/main" id="{A765DBA3-45F7-974B-9308-87DA24ED147B}"/>
              </a:ext>
            </a:extLst>
          </p:cNvPr>
          <p:cNvSpPr txBox="1"/>
          <p:nvPr/>
        </p:nvSpPr>
        <p:spPr>
          <a:xfrm>
            <a:off x="9589399" y="1734561"/>
            <a:ext cx="2368746" cy="369332"/>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pPr algn="just"/>
            <a:r>
              <a:rPr lang="it-IT" dirty="0"/>
              <a:t>Abrogazione comma 5</a:t>
            </a:r>
          </a:p>
        </p:txBody>
      </p:sp>
      <p:cxnSp>
        <p:nvCxnSpPr>
          <p:cNvPr id="17" name="Connettore 1 13">
            <a:extLst>
              <a:ext uri="{FF2B5EF4-FFF2-40B4-BE49-F238E27FC236}">
                <a16:creationId xmlns:a16="http://schemas.microsoft.com/office/drawing/2014/main" id="{17751090-C09C-4949-9C7E-25C9BD541A77}"/>
              </a:ext>
            </a:extLst>
          </p:cNvPr>
          <p:cNvCxnSpPr/>
          <p:nvPr/>
        </p:nvCxnSpPr>
        <p:spPr>
          <a:xfrm>
            <a:off x="3506829" y="1720130"/>
            <a:ext cx="1948542" cy="0"/>
          </a:xfrm>
          <a:prstGeom prst="line">
            <a:avLst/>
          </a:prstGeom>
          <a:ln>
            <a:solidFill>
              <a:srgbClr val="009051"/>
            </a:solidFill>
          </a:ln>
        </p:spPr>
        <p:style>
          <a:lnRef idx="1">
            <a:schemeClr val="accent1"/>
          </a:lnRef>
          <a:fillRef idx="0">
            <a:schemeClr val="accent1"/>
          </a:fillRef>
          <a:effectRef idx="0">
            <a:schemeClr val="accent1"/>
          </a:effectRef>
          <a:fontRef idx="minor">
            <a:schemeClr val="tx1"/>
          </a:fontRef>
        </p:style>
      </p:cxnSp>
      <p:sp>
        <p:nvSpPr>
          <p:cNvPr id="18" name="CasellaDiTesto 17">
            <a:extLst>
              <a:ext uri="{FF2B5EF4-FFF2-40B4-BE49-F238E27FC236}">
                <a16:creationId xmlns:a16="http://schemas.microsoft.com/office/drawing/2014/main" id="{E444290F-6D9A-344E-AD9D-56D844162A77}"/>
              </a:ext>
            </a:extLst>
          </p:cNvPr>
          <p:cNvSpPr txBox="1"/>
          <p:nvPr/>
        </p:nvSpPr>
        <p:spPr>
          <a:xfrm>
            <a:off x="9567041" y="3880436"/>
            <a:ext cx="2391104" cy="646331"/>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r>
              <a:rPr lang="it-IT" dirty="0"/>
              <a:t>Banca dati nazionale dei contratti pubblici</a:t>
            </a:r>
          </a:p>
        </p:txBody>
      </p:sp>
    </p:spTree>
    <p:extLst>
      <p:ext uri="{BB962C8B-B14F-4D97-AF65-F5344CB8AC3E}">
        <p14:creationId xmlns:p14="http://schemas.microsoft.com/office/powerpoint/2010/main" val="3826419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2834532" y="1232711"/>
            <a:ext cx="6625154" cy="461665"/>
          </a:xfrm>
          <a:prstGeom prst="rect">
            <a:avLst/>
          </a:prstGeom>
          <a:noFill/>
        </p:spPr>
        <p:txBody>
          <a:bodyPr wrap="squar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 IN SINTESI</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6" name="Rettangolo 15">
            <a:extLst>
              <a:ext uri="{FF2B5EF4-FFF2-40B4-BE49-F238E27FC236}">
                <a16:creationId xmlns:a16="http://schemas.microsoft.com/office/drawing/2014/main" id="{DD3608B5-BA07-5C40-9707-B277E7496D5F}"/>
              </a:ext>
            </a:extLst>
          </p:cNvPr>
          <p:cNvSpPr/>
          <p:nvPr/>
        </p:nvSpPr>
        <p:spPr>
          <a:xfrm>
            <a:off x="2060448" y="1831902"/>
            <a:ext cx="9815322" cy="4389527"/>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a:extLst>
              <a:ext uri="{FF2B5EF4-FFF2-40B4-BE49-F238E27FC236}">
                <a16:creationId xmlns:a16="http://schemas.microsoft.com/office/drawing/2014/main" id="{2298DF91-A875-7045-A24D-CB344F063034}"/>
              </a:ext>
            </a:extLst>
          </p:cNvPr>
          <p:cNvSpPr/>
          <p:nvPr/>
        </p:nvSpPr>
        <p:spPr>
          <a:xfrm>
            <a:off x="577920" y="2836809"/>
            <a:ext cx="1872671" cy="1861035"/>
          </a:xfrm>
          <a:prstGeom prst="ellipse">
            <a:avLst/>
          </a:prstGeom>
          <a:solidFill>
            <a:srgbClr val="009051"/>
          </a:solidFill>
          <a:effectLst>
            <a:outerShdw blurRad="508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asellaDiTesto 14">
            <a:extLst>
              <a:ext uri="{FF2B5EF4-FFF2-40B4-BE49-F238E27FC236}">
                <a16:creationId xmlns:a16="http://schemas.microsoft.com/office/drawing/2014/main" id="{16AA3EB8-64BA-184B-9358-3EA41830BC4C}"/>
              </a:ext>
            </a:extLst>
          </p:cNvPr>
          <p:cNvSpPr txBox="1"/>
          <p:nvPr/>
        </p:nvSpPr>
        <p:spPr>
          <a:xfrm>
            <a:off x="751279" y="3114195"/>
            <a:ext cx="1560576" cy="1200329"/>
          </a:xfrm>
          <a:prstGeom prst="rect">
            <a:avLst/>
          </a:prstGeom>
          <a:noFill/>
        </p:spPr>
        <p:txBody>
          <a:bodyPr wrap="square" rtlCol="0">
            <a:spAutoFit/>
          </a:bodyPr>
          <a:lstStyle/>
          <a:p>
            <a:pPr algn="ctr"/>
            <a:r>
              <a:rPr lang="it-IT" sz="2400" dirty="0">
                <a:solidFill>
                  <a:schemeClr val="bg1"/>
                </a:solidFill>
              </a:rPr>
              <a:t>Fino al</a:t>
            </a:r>
          </a:p>
          <a:p>
            <a:pPr algn="ctr"/>
            <a:r>
              <a:rPr lang="it-IT" sz="2400" dirty="0">
                <a:solidFill>
                  <a:schemeClr val="bg1"/>
                </a:solidFill>
              </a:rPr>
              <a:t>31 Ottobre 2021</a:t>
            </a:r>
          </a:p>
        </p:txBody>
      </p:sp>
      <p:sp>
        <p:nvSpPr>
          <p:cNvPr id="17" name="CasellaDiTesto 16">
            <a:extLst>
              <a:ext uri="{FF2B5EF4-FFF2-40B4-BE49-F238E27FC236}">
                <a16:creationId xmlns:a16="http://schemas.microsoft.com/office/drawing/2014/main" id="{CBEDE790-2C58-1245-806D-EE27374EB8B8}"/>
              </a:ext>
            </a:extLst>
          </p:cNvPr>
          <p:cNvSpPr txBox="1"/>
          <p:nvPr/>
        </p:nvSpPr>
        <p:spPr>
          <a:xfrm>
            <a:off x="2494737" y="1982222"/>
            <a:ext cx="9255682" cy="3139321"/>
          </a:xfrm>
          <a:prstGeom prst="rect">
            <a:avLst/>
          </a:prstGeom>
          <a:noFill/>
        </p:spPr>
        <p:txBody>
          <a:bodyPr wrap="square" rtlCol="0">
            <a:spAutoFit/>
          </a:bodyPr>
          <a:lstStyle/>
          <a:p>
            <a:pPr algn="just"/>
            <a:r>
              <a:rPr lang="it-IT" dirty="0"/>
              <a:t>Si innalza la soglia del subappalto fino al </a:t>
            </a:r>
            <a:r>
              <a:rPr lang="it-IT" b="1" dirty="0"/>
              <a:t>50% dell’importo complessivo del contratto </a:t>
            </a:r>
            <a:r>
              <a:rPr lang="it-IT" dirty="0"/>
              <a:t>di lavori, servizi o forniture (in deroga all’articolo 105, commi 2 e 5 del Codice).</a:t>
            </a:r>
          </a:p>
          <a:p>
            <a:pPr marL="285750" indent="-285750" algn="just">
              <a:buFont typeface="Wingdings" pitchFamily="2" charset="2"/>
              <a:buChar char="§"/>
            </a:pPr>
            <a:r>
              <a:rPr lang="it-IT" dirty="0"/>
              <a:t>Si computano in tale soglia anche le SIOS</a:t>
            </a:r>
          </a:p>
          <a:p>
            <a:pPr algn="just"/>
            <a:endParaRPr lang="it-IT" dirty="0"/>
          </a:p>
          <a:p>
            <a:pPr algn="just"/>
            <a:endParaRPr lang="it-IT" dirty="0"/>
          </a:p>
          <a:p>
            <a:pPr marL="342900" indent="-342900">
              <a:buFont typeface="+mj-lt"/>
              <a:buAutoNum type="arabicPeriod"/>
            </a:pPr>
            <a:r>
              <a:rPr lang="it-IT" dirty="0"/>
              <a:t>l’integrale cessione del contratto di appalto;</a:t>
            </a:r>
          </a:p>
          <a:p>
            <a:pPr marL="342900" indent="-342900">
              <a:buFont typeface="+mj-lt"/>
              <a:buAutoNum type="arabicPeriod"/>
            </a:pPr>
            <a:r>
              <a:rPr lang="it-IT" dirty="0"/>
              <a:t>l’affidamento a terzi dell’integrale esecuzione delle prestazioni o lavorazioni oggetto del contratto di appalto;</a:t>
            </a:r>
          </a:p>
          <a:p>
            <a:pPr marL="342900" indent="-342900">
              <a:buFont typeface="+mj-lt"/>
              <a:buAutoNum type="arabicPeriod"/>
            </a:pPr>
            <a:r>
              <a:rPr lang="it-IT" dirty="0"/>
              <a:t>la prevalente esecuzione da parte di terzi delle lavorazioni relative al complesso delle categorie prevalenti e dei contratti ad alta intensità di manodopera.</a:t>
            </a:r>
          </a:p>
          <a:p>
            <a:r>
              <a:rPr lang="it-IT" dirty="0"/>
              <a:t>- Fatto salvo quanto previsto dall’art. 106, co. 1, </a:t>
            </a:r>
            <a:r>
              <a:rPr lang="it-IT" dirty="0" err="1"/>
              <a:t>lett</a:t>
            </a:r>
            <a:r>
              <a:rPr lang="it-IT" dirty="0"/>
              <a:t>. d) del Codice degli appalti</a:t>
            </a:r>
          </a:p>
        </p:txBody>
      </p:sp>
      <p:sp>
        <p:nvSpPr>
          <p:cNvPr id="27" name="Rettangolo 26">
            <a:extLst>
              <a:ext uri="{FF2B5EF4-FFF2-40B4-BE49-F238E27FC236}">
                <a16:creationId xmlns:a16="http://schemas.microsoft.com/office/drawing/2014/main" id="{BF4E519D-E81F-8C48-AACA-F2299A803132}"/>
              </a:ext>
            </a:extLst>
          </p:cNvPr>
          <p:cNvSpPr/>
          <p:nvPr/>
        </p:nvSpPr>
        <p:spPr>
          <a:xfrm>
            <a:off x="2438290" y="2880344"/>
            <a:ext cx="8711082" cy="400110"/>
          </a:xfrm>
          <a:prstGeom prst="rect">
            <a:avLst/>
          </a:prstGeom>
          <a:noFill/>
        </p:spPr>
        <p:txBody>
          <a:bodyPr wrap="square" lIns="91440" tIns="45720" rIns="91440" bIns="45720">
            <a:spAutoFit/>
          </a:bodyPr>
          <a:lstStyle/>
          <a:p>
            <a:pPr algn="just"/>
            <a:r>
              <a:rPr lang="it-IT" sz="2000" b="0" cap="none" spc="0" dirty="0">
                <a:ln w="0"/>
                <a:solidFill>
                  <a:srgbClr val="009051"/>
                </a:solidFill>
                <a:effectLst>
                  <a:outerShdw blurRad="38100" dist="19050" dir="2700000" algn="tl" rotWithShape="0">
                    <a:schemeClr val="dk1">
                      <a:alpha val="40000"/>
                    </a:schemeClr>
                  </a:outerShdw>
                </a:effectLst>
              </a:rPr>
              <a:t>Vietate a pena di nullità (novella </a:t>
            </a:r>
            <a:r>
              <a:rPr lang="it-IT" sz="2000" dirty="0">
                <a:ln w="0"/>
                <a:solidFill>
                  <a:srgbClr val="009051"/>
                </a:solidFill>
                <a:effectLst>
                  <a:outerShdw blurRad="38100" dist="19050" dir="2700000" algn="tl" rotWithShape="0">
                    <a:schemeClr val="dk1">
                      <a:alpha val="40000"/>
                    </a:schemeClr>
                  </a:outerShdw>
                </a:effectLst>
              </a:rPr>
              <a:t>a</a:t>
            </a:r>
            <a:r>
              <a:rPr lang="it-IT" sz="2000" b="0" cap="none" spc="0" dirty="0">
                <a:ln w="0"/>
                <a:solidFill>
                  <a:srgbClr val="009051"/>
                </a:solidFill>
                <a:effectLst>
                  <a:outerShdw blurRad="38100" dist="19050" dir="2700000" algn="tl" rotWithShape="0">
                    <a:schemeClr val="dk1">
                      <a:alpha val="40000"/>
                    </a:schemeClr>
                  </a:outerShdw>
                </a:effectLst>
              </a:rPr>
              <a:t>l co.1 dell’art. 105)* - Art.49 co.1 </a:t>
            </a:r>
            <a:r>
              <a:rPr lang="it-IT" sz="2000" b="0" cap="none" spc="0" dirty="0" err="1">
                <a:ln w="0"/>
                <a:solidFill>
                  <a:srgbClr val="009051"/>
                </a:solidFill>
                <a:effectLst>
                  <a:outerShdw blurRad="38100" dist="19050" dir="2700000" algn="tl" rotWithShape="0">
                    <a:schemeClr val="dk1">
                      <a:alpha val="40000"/>
                    </a:schemeClr>
                  </a:outerShdw>
                </a:effectLst>
              </a:rPr>
              <a:t>lett.b</a:t>
            </a:r>
            <a:r>
              <a:rPr lang="it-IT" sz="2000" b="0" cap="none" spc="0" dirty="0">
                <a:ln w="0"/>
                <a:solidFill>
                  <a:srgbClr val="009051"/>
                </a:solidFill>
                <a:effectLst>
                  <a:outerShdw blurRad="38100" dist="19050" dir="2700000" algn="tl" rotWithShape="0">
                    <a:schemeClr val="dk1">
                      <a:alpha val="40000"/>
                    </a:schemeClr>
                  </a:outerShdw>
                </a:effectLst>
              </a:rPr>
              <a:t>, n.1):</a:t>
            </a:r>
          </a:p>
        </p:txBody>
      </p:sp>
      <p:sp>
        <p:nvSpPr>
          <p:cNvPr id="28" name="Rettangolo 27">
            <a:extLst>
              <a:ext uri="{FF2B5EF4-FFF2-40B4-BE49-F238E27FC236}">
                <a16:creationId xmlns:a16="http://schemas.microsoft.com/office/drawing/2014/main" id="{B5D7FD0D-4884-7447-A05B-A23A0A1A6965}"/>
              </a:ext>
            </a:extLst>
          </p:cNvPr>
          <p:cNvSpPr/>
          <p:nvPr/>
        </p:nvSpPr>
        <p:spPr>
          <a:xfrm>
            <a:off x="2450591" y="5090765"/>
            <a:ext cx="7880974" cy="400110"/>
          </a:xfrm>
          <a:prstGeom prst="rect">
            <a:avLst/>
          </a:prstGeom>
          <a:noFill/>
        </p:spPr>
        <p:txBody>
          <a:bodyPr wrap="square" lIns="91440" tIns="45720" rIns="91440" bIns="45720">
            <a:spAutoFit/>
          </a:bodyPr>
          <a:lstStyle/>
          <a:p>
            <a:pPr algn="just"/>
            <a:r>
              <a:rPr lang="it-IT" sz="2000" b="0" cap="none" spc="0" dirty="0">
                <a:ln w="0"/>
                <a:solidFill>
                  <a:srgbClr val="009051"/>
                </a:solidFill>
                <a:effectLst>
                  <a:outerShdw blurRad="38100" dist="19050" dir="2700000" algn="tl" rotWithShape="0">
                    <a:schemeClr val="dk1">
                      <a:alpha val="40000"/>
                    </a:schemeClr>
                  </a:outerShdw>
                </a:effectLst>
              </a:rPr>
              <a:t>Subappaltatore</a:t>
            </a:r>
            <a:r>
              <a:rPr lang="it-IT" sz="2000" dirty="0">
                <a:ln w="0"/>
                <a:solidFill>
                  <a:srgbClr val="009051"/>
                </a:solidFill>
                <a:effectLst>
                  <a:outerShdw blurRad="38100" dist="19050" dir="2700000" algn="tl" rotWithShape="0">
                    <a:schemeClr val="dk1">
                      <a:alpha val="40000"/>
                    </a:schemeClr>
                  </a:outerShdw>
                </a:effectLst>
              </a:rPr>
              <a:t> (novella al co.14 dell’art.105)* - Art. 49 co. 1 </a:t>
            </a:r>
            <a:r>
              <a:rPr lang="it-IT" sz="2000" dirty="0" err="1">
                <a:ln w="0"/>
                <a:solidFill>
                  <a:srgbClr val="009051"/>
                </a:solidFill>
                <a:effectLst>
                  <a:outerShdw blurRad="38100" dist="19050" dir="2700000" algn="tl" rotWithShape="0">
                    <a:schemeClr val="dk1">
                      <a:alpha val="40000"/>
                    </a:schemeClr>
                  </a:outerShdw>
                </a:effectLst>
              </a:rPr>
              <a:t>lett</a:t>
            </a:r>
            <a:r>
              <a:rPr lang="it-IT" sz="2000" dirty="0">
                <a:ln w="0"/>
                <a:solidFill>
                  <a:srgbClr val="009051"/>
                </a:solidFill>
                <a:effectLst>
                  <a:outerShdw blurRad="38100" dist="19050" dir="2700000" algn="tl" rotWithShape="0">
                    <a:schemeClr val="dk1">
                      <a:alpha val="40000"/>
                    </a:schemeClr>
                  </a:outerShdw>
                </a:effectLst>
              </a:rPr>
              <a:t>. b, n.2):</a:t>
            </a:r>
            <a:endParaRPr lang="it-IT" sz="2000" b="0" cap="none" spc="0" dirty="0">
              <a:ln w="0"/>
              <a:solidFill>
                <a:srgbClr val="009051"/>
              </a:solidFill>
              <a:effectLst>
                <a:outerShdw blurRad="38100" dist="19050" dir="2700000" algn="tl" rotWithShape="0">
                  <a:schemeClr val="dk1">
                    <a:alpha val="40000"/>
                  </a:schemeClr>
                </a:outerShdw>
              </a:effectLst>
            </a:endParaRPr>
          </a:p>
        </p:txBody>
      </p:sp>
      <p:sp>
        <p:nvSpPr>
          <p:cNvPr id="29" name="CasellaDiTesto 28">
            <a:extLst>
              <a:ext uri="{FF2B5EF4-FFF2-40B4-BE49-F238E27FC236}">
                <a16:creationId xmlns:a16="http://schemas.microsoft.com/office/drawing/2014/main" id="{64657578-4B40-2F48-B81F-86875D621B8C}"/>
              </a:ext>
            </a:extLst>
          </p:cNvPr>
          <p:cNvSpPr txBox="1"/>
          <p:nvPr/>
        </p:nvSpPr>
        <p:spPr>
          <a:xfrm>
            <a:off x="2438290" y="5432799"/>
            <a:ext cx="9368576" cy="646331"/>
          </a:xfrm>
          <a:prstGeom prst="rect">
            <a:avLst/>
          </a:prstGeom>
          <a:noFill/>
        </p:spPr>
        <p:txBody>
          <a:bodyPr wrap="square" rtlCol="0">
            <a:spAutoFit/>
          </a:bodyPr>
          <a:lstStyle/>
          <a:p>
            <a:r>
              <a:rPr lang="it-IT" dirty="0"/>
              <a:t>Deve garantire gli stessi </a:t>
            </a:r>
            <a:r>
              <a:rPr lang="it-IT" b="1" dirty="0"/>
              <a:t>standard qualitativi</a:t>
            </a:r>
            <a:r>
              <a:rPr lang="it-IT" dirty="0"/>
              <a:t> previsti nel contratto di appalto e applicare gli stessi </a:t>
            </a:r>
            <a:r>
              <a:rPr lang="it-IT" b="1" dirty="0"/>
              <a:t>contratti collettivi nazionali di lavoro </a:t>
            </a:r>
            <a:r>
              <a:rPr lang="it-IT" dirty="0"/>
              <a:t>assicurando lo stesso trattamento normativo e retributivo.</a:t>
            </a:r>
          </a:p>
        </p:txBody>
      </p:sp>
      <p:sp>
        <p:nvSpPr>
          <p:cNvPr id="2" name="CasellaDiTesto 1">
            <a:extLst>
              <a:ext uri="{FF2B5EF4-FFF2-40B4-BE49-F238E27FC236}">
                <a16:creationId xmlns:a16="http://schemas.microsoft.com/office/drawing/2014/main" id="{5FB94873-8DAA-7B4E-ACD6-AA7E88AA646A}"/>
              </a:ext>
            </a:extLst>
          </p:cNvPr>
          <p:cNvSpPr txBox="1"/>
          <p:nvPr/>
        </p:nvSpPr>
        <p:spPr>
          <a:xfrm>
            <a:off x="2060448" y="6354383"/>
            <a:ext cx="2602992" cy="338554"/>
          </a:xfrm>
          <a:prstGeom prst="rect">
            <a:avLst/>
          </a:prstGeom>
          <a:noFill/>
        </p:spPr>
        <p:txBody>
          <a:bodyPr wrap="square" rtlCol="0">
            <a:spAutoFit/>
          </a:bodyPr>
          <a:lstStyle/>
          <a:p>
            <a:r>
              <a:rPr lang="it-IT" sz="1600" i="1" dirty="0">
                <a:solidFill>
                  <a:srgbClr val="009051"/>
                </a:solidFill>
              </a:rPr>
              <a:t>*anche dal 1 Novembre 2021</a:t>
            </a:r>
          </a:p>
        </p:txBody>
      </p:sp>
    </p:spTree>
    <p:extLst>
      <p:ext uri="{BB962C8B-B14F-4D97-AF65-F5344CB8AC3E}">
        <p14:creationId xmlns:p14="http://schemas.microsoft.com/office/powerpoint/2010/main" val="107939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2834532" y="1141551"/>
            <a:ext cx="6522940"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 IN SINTESI</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6" name="Rettangolo 15">
            <a:extLst>
              <a:ext uri="{FF2B5EF4-FFF2-40B4-BE49-F238E27FC236}">
                <a16:creationId xmlns:a16="http://schemas.microsoft.com/office/drawing/2014/main" id="{DD3608B5-BA07-5C40-9707-B277E7496D5F}"/>
              </a:ext>
            </a:extLst>
          </p:cNvPr>
          <p:cNvSpPr/>
          <p:nvPr/>
        </p:nvSpPr>
        <p:spPr>
          <a:xfrm>
            <a:off x="2054869" y="1682736"/>
            <a:ext cx="9948672" cy="4472898"/>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Ovale 13">
            <a:extLst>
              <a:ext uri="{FF2B5EF4-FFF2-40B4-BE49-F238E27FC236}">
                <a16:creationId xmlns:a16="http://schemas.microsoft.com/office/drawing/2014/main" id="{2298DF91-A875-7045-A24D-CB344F063034}"/>
              </a:ext>
            </a:extLst>
          </p:cNvPr>
          <p:cNvSpPr/>
          <p:nvPr/>
        </p:nvSpPr>
        <p:spPr>
          <a:xfrm>
            <a:off x="557459" y="2853259"/>
            <a:ext cx="1872671" cy="1861035"/>
          </a:xfrm>
          <a:prstGeom prst="ellipse">
            <a:avLst/>
          </a:prstGeom>
          <a:solidFill>
            <a:srgbClr val="009051"/>
          </a:solidFill>
          <a:effectLst>
            <a:outerShdw blurRad="508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asellaDiTesto 14">
            <a:extLst>
              <a:ext uri="{FF2B5EF4-FFF2-40B4-BE49-F238E27FC236}">
                <a16:creationId xmlns:a16="http://schemas.microsoft.com/office/drawing/2014/main" id="{16AA3EB8-64BA-184B-9358-3EA41830BC4C}"/>
              </a:ext>
            </a:extLst>
          </p:cNvPr>
          <p:cNvSpPr txBox="1"/>
          <p:nvPr/>
        </p:nvSpPr>
        <p:spPr>
          <a:xfrm>
            <a:off x="637902" y="3124683"/>
            <a:ext cx="1743458" cy="1200329"/>
          </a:xfrm>
          <a:prstGeom prst="rect">
            <a:avLst/>
          </a:prstGeom>
          <a:noFill/>
        </p:spPr>
        <p:txBody>
          <a:bodyPr wrap="square" rtlCol="0">
            <a:spAutoFit/>
          </a:bodyPr>
          <a:lstStyle/>
          <a:p>
            <a:pPr algn="ctr"/>
            <a:r>
              <a:rPr lang="it-IT" sz="2400" dirty="0">
                <a:solidFill>
                  <a:schemeClr val="bg1"/>
                </a:solidFill>
              </a:rPr>
              <a:t>Dal</a:t>
            </a:r>
          </a:p>
          <a:p>
            <a:pPr algn="ctr"/>
            <a:r>
              <a:rPr lang="it-IT" sz="2400" dirty="0">
                <a:solidFill>
                  <a:schemeClr val="bg1"/>
                </a:solidFill>
              </a:rPr>
              <a:t>1 Novembre 2021</a:t>
            </a:r>
          </a:p>
        </p:txBody>
      </p:sp>
      <p:sp>
        <p:nvSpPr>
          <p:cNvPr id="17" name="CasellaDiTesto 16">
            <a:extLst>
              <a:ext uri="{FF2B5EF4-FFF2-40B4-BE49-F238E27FC236}">
                <a16:creationId xmlns:a16="http://schemas.microsoft.com/office/drawing/2014/main" id="{CBEDE790-2C58-1245-806D-EE27374EB8B8}"/>
              </a:ext>
            </a:extLst>
          </p:cNvPr>
          <p:cNvSpPr txBox="1"/>
          <p:nvPr/>
        </p:nvSpPr>
        <p:spPr>
          <a:xfrm>
            <a:off x="2510573" y="1706974"/>
            <a:ext cx="4698543" cy="369332"/>
          </a:xfrm>
          <a:prstGeom prst="rect">
            <a:avLst/>
          </a:prstGeom>
          <a:noFill/>
        </p:spPr>
        <p:txBody>
          <a:bodyPr wrap="square" rtlCol="0">
            <a:spAutoFit/>
          </a:bodyPr>
          <a:lstStyle/>
          <a:p>
            <a:r>
              <a:rPr lang="it-IT" b="1" dirty="0"/>
              <a:t>Rimosso ogni limite quantitativo al subappalto*</a:t>
            </a:r>
            <a:endParaRPr lang="it-IT" dirty="0"/>
          </a:p>
        </p:txBody>
      </p:sp>
      <p:sp>
        <p:nvSpPr>
          <p:cNvPr id="28" name="Rettangolo 27">
            <a:extLst>
              <a:ext uri="{FF2B5EF4-FFF2-40B4-BE49-F238E27FC236}">
                <a16:creationId xmlns:a16="http://schemas.microsoft.com/office/drawing/2014/main" id="{B5D7FD0D-4884-7447-A05B-A23A0A1A6965}"/>
              </a:ext>
            </a:extLst>
          </p:cNvPr>
          <p:cNvSpPr/>
          <p:nvPr/>
        </p:nvSpPr>
        <p:spPr>
          <a:xfrm>
            <a:off x="2514360" y="5408143"/>
            <a:ext cx="1765613" cy="400110"/>
          </a:xfrm>
          <a:prstGeom prst="rect">
            <a:avLst/>
          </a:prstGeom>
          <a:noFill/>
        </p:spPr>
        <p:txBody>
          <a:bodyPr wrap="none" lIns="91440" tIns="45720" rIns="91440" bIns="45720">
            <a:spAutoFit/>
          </a:bodyPr>
          <a:lstStyle/>
          <a:p>
            <a:pPr algn="ctr"/>
            <a:r>
              <a:rPr lang="it-IT" sz="2000" dirty="0">
                <a:ln w="0"/>
                <a:solidFill>
                  <a:srgbClr val="009051"/>
                </a:solidFill>
                <a:effectLst>
                  <a:outerShdw blurRad="38100" dist="19050" dir="2700000" algn="tl" rotWithShape="0">
                    <a:schemeClr val="dk1">
                      <a:alpha val="40000"/>
                    </a:schemeClr>
                  </a:outerShdw>
                </a:effectLst>
              </a:rPr>
              <a:t>Responsabilità</a:t>
            </a:r>
            <a:r>
              <a:rPr lang="it-IT" sz="2000" b="0" cap="none" spc="0" dirty="0">
                <a:ln w="0"/>
                <a:solidFill>
                  <a:srgbClr val="009051"/>
                </a:solidFill>
                <a:effectLst>
                  <a:outerShdw blurRad="38100" dist="19050" dir="2700000" algn="tl" rotWithShape="0">
                    <a:schemeClr val="dk1">
                      <a:alpha val="40000"/>
                    </a:schemeClr>
                  </a:outerShdw>
                </a:effectLst>
              </a:rPr>
              <a:t>:</a:t>
            </a:r>
          </a:p>
        </p:txBody>
      </p:sp>
      <p:sp>
        <p:nvSpPr>
          <p:cNvPr id="29" name="CasellaDiTesto 28">
            <a:extLst>
              <a:ext uri="{FF2B5EF4-FFF2-40B4-BE49-F238E27FC236}">
                <a16:creationId xmlns:a16="http://schemas.microsoft.com/office/drawing/2014/main" id="{64657578-4B40-2F48-B81F-86875D621B8C}"/>
              </a:ext>
            </a:extLst>
          </p:cNvPr>
          <p:cNvSpPr txBox="1"/>
          <p:nvPr/>
        </p:nvSpPr>
        <p:spPr>
          <a:xfrm>
            <a:off x="4193303" y="5424778"/>
            <a:ext cx="7445025" cy="646331"/>
          </a:xfrm>
          <a:prstGeom prst="rect">
            <a:avLst/>
          </a:prstGeom>
          <a:noFill/>
        </p:spPr>
        <p:txBody>
          <a:bodyPr wrap="square" rtlCol="0">
            <a:spAutoFit/>
          </a:bodyPr>
          <a:lstStyle/>
          <a:p>
            <a:r>
              <a:rPr lang="it-IT" dirty="0"/>
              <a:t>Il contraente principale e il subappaltatore sono </a:t>
            </a:r>
            <a:r>
              <a:rPr lang="it-IT" b="1" dirty="0"/>
              <a:t>responsabili in solido</a:t>
            </a:r>
            <a:r>
              <a:rPr lang="it-IT" dirty="0"/>
              <a:t> nei confronti della stazione appaltante (Art. 49 co.2 </a:t>
            </a:r>
            <a:r>
              <a:rPr lang="it-IT" dirty="0" err="1"/>
              <a:t>lett</a:t>
            </a:r>
            <a:r>
              <a:rPr lang="it-IT" dirty="0"/>
              <a:t>. c)</a:t>
            </a:r>
          </a:p>
        </p:txBody>
      </p:sp>
      <p:sp>
        <p:nvSpPr>
          <p:cNvPr id="2" name="CasellaDiTesto 1">
            <a:extLst>
              <a:ext uri="{FF2B5EF4-FFF2-40B4-BE49-F238E27FC236}">
                <a16:creationId xmlns:a16="http://schemas.microsoft.com/office/drawing/2014/main" id="{1FD21C57-FECA-254A-8F2A-6927FB8E8F24}"/>
              </a:ext>
            </a:extLst>
          </p:cNvPr>
          <p:cNvSpPr txBox="1"/>
          <p:nvPr/>
        </p:nvSpPr>
        <p:spPr>
          <a:xfrm>
            <a:off x="2514360" y="2095635"/>
            <a:ext cx="9123968" cy="2723823"/>
          </a:xfrm>
          <a:prstGeom prst="rect">
            <a:avLst/>
          </a:prstGeom>
          <a:noFill/>
        </p:spPr>
        <p:txBody>
          <a:bodyPr wrap="square" rtlCol="0">
            <a:spAutoFit/>
          </a:bodyPr>
          <a:lstStyle/>
          <a:p>
            <a:pPr algn="just"/>
            <a:r>
              <a:rPr lang="it-IT" dirty="0"/>
              <a:t>Con la novella al comma 2, terzo periodo dell’art. 105 del Codice, le stazioni appaltanti potranno indicare nei documenti di gara, </a:t>
            </a:r>
            <a:r>
              <a:rPr lang="it-IT" b="1" dirty="0"/>
              <a:t>previa adeguata motivazione, </a:t>
            </a:r>
            <a:r>
              <a:rPr lang="it-IT" dirty="0"/>
              <a:t>prestazioni o lavorazioni che devono essere eseguite a </a:t>
            </a:r>
            <a:r>
              <a:rPr lang="it-IT" b="1" dirty="0"/>
              <a:t>cura dell’aggiudicatario </a:t>
            </a:r>
            <a:r>
              <a:rPr lang="it-IT" dirty="0"/>
              <a:t>tenendo conto:</a:t>
            </a:r>
          </a:p>
          <a:p>
            <a:pPr marL="285750" indent="-285750" algn="just">
              <a:lnSpc>
                <a:spcPct val="150000"/>
              </a:lnSpc>
              <a:buFont typeface="Wingdings" pitchFamily="2" charset="2"/>
              <a:buChar char="§"/>
            </a:pPr>
            <a:r>
              <a:rPr lang="it-IT" dirty="0"/>
              <a:t>Di </a:t>
            </a:r>
            <a:r>
              <a:rPr lang="it-IT" b="1" dirty="0"/>
              <a:t>specifiche caratteristiche </a:t>
            </a:r>
            <a:r>
              <a:rPr lang="it-IT" dirty="0"/>
              <a:t>dell'appalto, ivi comprese quelle di cui all'articolo 89, comma 11;</a:t>
            </a:r>
          </a:p>
          <a:p>
            <a:pPr marL="285750" indent="-285750" algn="just">
              <a:spcAft>
                <a:spcPts val="600"/>
              </a:spcAft>
              <a:buFont typeface="Wingdings" pitchFamily="2" charset="2"/>
              <a:buChar char="§"/>
            </a:pPr>
            <a:r>
              <a:rPr lang="it-IT" dirty="0"/>
              <a:t>Della natura o della complessità delle prestazioni o delle lavorazioni da effettuare e dunque della necessità di </a:t>
            </a:r>
            <a:r>
              <a:rPr lang="it-IT" b="1" dirty="0"/>
              <a:t>rafforzare il controllo delle attività di cantiere</a:t>
            </a:r>
            <a:r>
              <a:rPr lang="it-IT" dirty="0"/>
              <a:t> e più in generale dei luoghi di lavoro e di garantire una più intensa tutela delle condizioni di lavoro e della salute e sicurezza dei lavoratori ovvero di prevenire il rischio di infiltrazioni criminali;</a:t>
            </a:r>
            <a:r>
              <a:rPr lang="it-IT" b="1" dirty="0"/>
              <a:t>  </a:t>
            </a:r>
            <a:r>
              <a:rPr lang="it-IT" dirty="0"/>
              <a:t>(Art. 49 co.2 </a:t>
            </a:r>
            <a:r>
              <a:rPr lang="it-IT" dirty="0" err="1"/>
              <a:t>lett</a:t>
            </a:r>
            <a:r>
              <a:rPr lang="it-IT" dirty="0"/>
              <a:t>. a)         </a:t>
            </a:r>
            <a:r>
              <a:rPr lang="it-IT" b="1" dirty="0"/>
              <a:t>      </a:t>
            </a:r>
          </a:p>
        </p:txBody>
      </p:sp>
      <p:pic>
        <p:nvPicPr>
          <p:cNvPr id="6" name="Elemento grafico 5" descr="Freccia: curva oraria con riempimento a tinta unita">
            <a:extLst>
              <a:ext uri="{FF2B5EF4-FFF2-40B4-BE49-F238E27FC236}">
                <a16:creationId xmlns:a16="http://schemas.microsoft.com/office/drawing/2014/main" id="{85B8A21F-E0B6-CD42-A19F-8A94A5930F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724800" y="4544836"/>
            <a:ext cx="484315" cy="484315"/>
          </a:xfrm>
          <a:prstGeom prst="rect">
            <a:avLst/>
          </a:prstGeom>
        </p:spPr>
      </p:pic>
      <p:sp>
        <p:nvSpPr>
          <p:cNvPr id="3" name="CasellaDiTesto 2">
            <a:extLst>
              <a:ext uri="{FF2B5EF4-FFF2-40B4-BE49-F238E27FC236}">
                <a16:creationId xmlns:a16="http://schemas.microsoft.com/office/drawing/2014/main" id="{DB74A4D5-4FEB-9E4D-B872-AFF5276422A2}"/>
              </a:ext>
            </a:extLst>
          </p:cNvPr>
          <p:cNvSpPr txBox="1"/>
          <p:nvPr/>
        </p:nvSpPr>
        <p:spPr>
          <a:xfrm>
            <a:off x="3114430" y="5026973"/>
            <a:ext cx="7829550" cy="369332"/>
          </a:xfrm>
          <a:prstGeom prst="rect">
            <a:avLst/>
          </a:prstGeom>
          <a:noFill/>
        </p:spPr>
        <p:txBody>
          <a:bodyPr wrap="square" rtlCol="0">
            <a:spAutoFit/>
          </a:bodyPr>
          <a:lstStyle/>
          <a:p>
            <a:r>
              <a:rPr lang="it-IT" dirty="0"/>
              <a:t>A meno che i subappaltatori siano iscritti nelle </a:t>
            </a:r>
            <a:r>
              <a:rPr lang="it-IT" dirty="0" err="1"/>
              <a:t>white</a:t>
            </a:r>
            <a:r>
              <a:rPr lang="it-IT" dirty="0"/>
              <a:t> list o nell’anagrafe antimafia.</a:t>
            </a:r>
          </a:p>
        </p:txBody>
      </p:sp>
      <p:sp>
        <p:nvSpPr>
          <p:cNvPr id="9" name="CasellaDiTesto 8"/>
          <p:cNvSpPr txBox="1"/>
          <p:nvPr/>
        </p:nvSpPr>
        <p:spPr>
          <a:xfrm>
            <a:off x="2060447" y="6363149"/>
            <a:ext cx="8586423" cy="338554"/>
          </a:xfrm>
          <a:prstGeom prst="rect">
            <a:avLst/>
          </a:prstGeom>
          <a:noFill/>
        </p:spPr>
        <p:txBody>
          <a:bodyPr wrap="square" rtlCol="0">
            <a:spAutoFit/>
          </a:bodyPr>
          <a:lstStyle/>
          <a:p>
            <a:r>
              <a:rPr lang="it-IT" sz="1600" i="1" dirty="0">
                <a:solidFill>
                  <a:srgbClr val="009051"/>
                </a:solidFill>
              </a:rPr>
              <a:t>*Viene abrogato l’art.105 co. 5 sul limite quantitativo al subappalto per le </a:t>
            </a:r>
            <a:r>
              <a:rPr lang="it-IT" sz="1600" i="1" dirty="0" err="1">
                <a:solidFill>
                  <a:srgbClr val="009051"/>
                </a:solidFill>
              </a:rPr>
              <a:t>sios</a:t>
            </a:r>
            <a:endParaRPr lang="it-IT" sz="1600" i="1" dirty="0">
              <a:solidFill>
                <a:srgbClr val="009051"/>
              </a:solidFill>
            </a:endParaRPr>
          </a:p>
        </p:txBody>
      </p:sp>
    </p:spTree>
    <p:extLst>
      <p:ext uri="{BB962C8B-B14F-4D97-AF65-F5344CB8AC3E}">
        <p14:creationId xmlns:p14="http://schemas.microsoft.com/office/powerpoint/2010/main" val="53442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72896" y="278604"/>
            <a:ext cx="9536220" cy="954107"/>
          </a:xfrm>
          <a:prstGeom prst="rect">
            <a:avLst/>
          </a:prstGeom>
          <a:noFill/>
        </p:spPr>
        <p:txBody>
          <a:bodyPr wrap="square" lIns="91440" tIns="45720" rIns="91440" bIns="45720">
            <a:spAutoFit/>
          </a:bodyPr>
          <a:lstStyle/>
          <a:p>
            <a:pPr algn="ctr"/>
            <a:r>
              <a:rPr lang="it-IT" sz="2800" b="0" cap="none" spc="0" dirty="0">
                <a:ln w="0"/>
                <a:solidFill>
                  <a:schemeClr val="tx1"/>
                </a:solidFill>
                <a:effectLst>
                  <a:outerShdw blurRad="38100" dist="19050" dir="2700000" algn="tl" rotWithShape="0">
                    <a:schemeClr val="dk1">
                      <a:alpha val="40000"/>
                    </a:schemeClr>
                  </a:outerShdw>
                </a:effectLst>
              </a:rPr>
              <a:t>SEMPLIFICAZIONE IN MATERIA DI ESECUZIONE DEI CONTRATTI PNRR E PNC </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50</a:t>
            </a:r>
          </a:p>
        </p:txBody>
      </p:sp>
      <p:sp>
        <p:nvSpPr>
          <p:cNvPr id="10" name="Rettangolo 9">
            <a:extLst>
              <a:ext uri="{FF2B5EF4-FFF2-40B4-BE49-F238E27FC236}">
                <a16:creationId xmlns:a16="http://schemas.microsoft.com/office/drawing/2014/main" id="{5FCBAAA7-8C3F-1B43-B78E-463A18169AA2}"/>
              </a:ext>
            </a:extLst>
          </p:cNvPr>
          <p:cNvSpPr/>
          <p:nvPr/>
        </p:nvSpPr>
        <p:spPr>
          <a:xfrm>
            <a:off x="3393112" y="1511315"/>
            <a:ext cx="5405775"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STIPULA ED ESEC</a:t>
            </a:r>
            <a:r>
              <a:rPr lang="it-IT" sz="2400" dirty="0">
                <a:ln w="0"/>
                <a:solidFill>
                  <a:srgbClr val="009051"/>
                </a:solidFill>
                <a:effectLst>
                  <a:outerShdw blurRad="38100" dist="19050" dir="2700000" algn="tl" rotWithShape="0">
                    <a:schemeClr val="dk1">
                      <a:alpha val="40000"/>
                    </a:schemeClr>
                  </a:outerShdw>
                </a:effectLst>
              </a:rPr>
              <a:t>UZIONE DEL CONTRATTO</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3" name="CasellaDiTesto 2">
            <a:extLst>
              <a:ext uri="{FF2B5EF4-FFF2-40B4-BE49-F238E27FC236}">
                <a16:creationId xmlns:a16="http://schemas.microsoft.com/office/drawing/2014/main" id="{643EC7E4-DE7A-BA4F-936C-240AE22B8777}"/>
              </a:ext>
            </a:extLst>
          </p:cNvPr>
          <p:cNvSpPr txBox="1"/>
          <p:nvPr/>
        </p:nvSpPr>
        <p:spPr>
          <a:xfrm>
            <a:off x="402336" y="2513164"/>
            <a:ext cx="3755136" cy="3046988"/>
          </a:xfrm>
          <a:prstGeom prst="rect">
            <a:avLst/>
          </a:prstGeom>
          <a:noFill/>
        </p:spPr>
        <p:txBody>
          <a:bodyPr wrap="square" rtlCol="0">
            <a:spAutoFit/>
          </a:bodyPr>
          <a:lstStyle/>
          <a:p>
            <a:pPr algn="just"/>
            <a:r>
              <a:rPr lang="it-IT" sz="1600" dirty="0"/>
              <a:t>Decorsi inutilmente i termini per la stipulazione del contratto, la consegna dei lavori, la costituzione del CCT, il responsabile o </a:t>
            </a:r>
            <a:r>
              <a:rPr lang="it-IT" sz="1600" b="1" dirty="0"/>
              <a:t>l’unità organizzativa </a:t>
            </a:r>
            <a:r>
              <a:rPr lang="it-IT" sz="1600" dirty="0"/>
              <a:t>di cui all’articolo 2, comma 9-bis, della legge 241/1990, titolare del potere sostitutivo in caso di inerzia, </a:t>
            </a:r>
            <a:r>
              <a:rPr lang="it-IT" sz="1600" b="1" dirty="0"/>
              <a:t>d’ufficio</a:t>
            </a:r>
            <a:r>
              <a:rPr lang="it-IT" sz="1600" dirty="0"/>
              <a:t> o su richiesta dell’interessato, esercita il potere sostitutivo entro un termine pari alla metà di quello originariamente previsto, così da garantire il rispetto dei tempi di attuazione di cui al PNRR E PNC (art. 50 co.2).</a:t>
            </a:r>
          </a:p>
        </p:txBody>
      </p:sp>
      <p:sp>
        <p:nvSpPr>
          <p:cNvPr id="18" name="Rettangolo 17">
            <a:extLst>
              <a:ext uri="{FF2B5EF4-FFF2-40B4-BE49-F238E27FC236}">
                <a16:creationId xmlns:a16="http://schemas.microsoft.com/office/drawing/2014/main" id="{EAB46569-F220-034E-9077-0344C6DF7889}"/>
              </a:ext>
            </a:extLst>
          </p:cNvPr>
          <p:cNvSpPr/>
          <p:nvPr/>
        </p:nvSpPr>
        <p:spPr>
          <a:xfrm>
            <a:off x="1182624" y="2116455"/>
            <a:ext cx="2194561" cy="338554"/>
          </a:xfrm>
          <a:prstGeom prst="rect">
            <a:avLst/>
          </a:prstGeom>
          <a:no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TEMPI </a:t>
            </a:r>
            <a:r>
              <a:rPr lang="it-IT" sz="1600" dirty="0">
                <a:ln w="0"/>
                <a:solidFill>
                  <a:srgbClr val="009051"/>
                </a:solidFill>
                <a:effectLst>
                  <a:outerShdw blurRad="38100" dist="19050" dir="2700000" algn="tl" rotWithShape="0">
                    <a:schemeClr val="dk1">
                      <a:alpha val="40000"/>
                    </a:schemeClr>
                  </a:outerShdw>
                </a:effectLst>
              </a:rPr>
              <a:t>DI ATTUAZIONE</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0" name="Rettangolo 19">
            <a:extLst>
              <a:ext uri="{FF2B5EF4-FFF2-40B4-BE49-F238E27FC236}">
                <a16:creationId xmlns:a16="http://schemas.microsoft.com/office/drawing/2014/main" id="{32B6CDAB-6002-3A43-B2F0-FE0912EF3D13}"/>
              </a:ext>
            </a:extLst>
          </p:cNvPr>
          <p:cNvSpPr/>
          <p:nvPr/>
        </p:nvSpPr>
        <p:spPr>
          <a:xfrm>
            <a:off x="4913376" y="2126603"/>
            <a:ext cx="2194561" cy="338554"/>
          </a:xfrm>
          <a:prstGeom prst="rect">
            <a:avLst/>
          </a:prstGeom>
          <a:no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STIPULAZIONE</a:t>
            </a:r>
          </a:p>
        </p:txBody>
      </p:sp>
      <p:sp>
        <p:nvSpPr>
          <p:cNvPr id="21" name="Rettangolo 20">
            <a:extLst>
              <a:ext uri="{FF2B5EF4-FFF2-40B4-BE49-F238E27FC236}">
                <a16:creationId xmlns:a16="http://schemas.microsoft.com/office/drawing/2014/main" id="{C12B76A5-67EB-0040-93A2-6478CA689F61}"/>
              </a:ext>
            </a:extLst>
          </p:cNvPr>
          <p:cNvSpPr/>
          <p:nvPr/>
        </p:nvSpPr>
        <p:spPr>
          <a:xfrm>
            <a:off x="8798887" y="2126603"/>
            <a:ext cx="1767841" cy="338554"/>
          </a:xfrm>
          <a:prstGeom prst="rect">
            <a:avLst/>
          </a:prstGeom>
          <a:no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PREMI E PENALI</a:t>
            </a:r>
          </a:p>
        </p:txBody>
      </p:sp>
      <p:sp>
        <p:nvSpPr>
          <p:cNvPr id="12" name="CasellaDiTesto 11">
            <a:extLst>
              <a:ext uri="{FF2B5EF4-FFF2-40B4-BE49-F238E27FC236}">
                <a16:creationId xmlns:a16="http://schemas.microsoft.com/office/drawing/2014/main" id="{E675B2B4-1BB3-A14F-9584-006F6899F569}"/>
              </a:ext>
            </a:extLst>
          </p:cNvPr>
          <p:cNvSpPr txBox="1"/>
          <p:nvPr/>
        </p:nvSpPr>
        <p:spPr>
          <a:xfrm>
            <a:off x="4760262" y="2513164"/>
            <a:ext cx="2761488" cy="2031325"/>
          </a:xfrm>
          <a:prstGeom prst="rect">
            <a:avLst/>
          </a:prstGeom>
          <a:noFill/>
        </p:spPr>
        <p:txBody>
          <a:bodyPr wrap="square" rtlCol="0">
            <a:spAutoFit/>
          </a:bodyPr>
          <a:lstStyle/>
          <a:p>
            <a:pPr algn="just"/>
            <a:r>
              <a:rPr lang="it-IT" dirty="0"/>
              <a:t>Il contratto diviene efficace con la </a:t>
            </a:r>
            <a:r>
              <a:rPr lang="it-IT" b="1" dirty="0"/>
              <a:t>stipulazione</a:t>
            </a:r>
            <a:r>
              <a:rPr lang="it-IT" dirty="0"/>
              <a:t> e non trova applicazione la condizione sospensiva di cui all’art. 32, co. 12 Codice Appalti (art.50 co.3).</a:t>
            </a:r>
          </a:p>
          <a:p>
            <a:pPr algn="just"/>
            <a:endParaRPr lang="it-IT" dirty="0"/>
          </a:p>
        </p:txBody>
      </p:sp>
      <p:sp>
        <p:nvSpPr>
          <p:cNvPr id="13" name="CasellaDiTesto 12">
            <a:extLst>
              <a:ext uri="{FF2B5EF4-FFF2-40B4-BE49-F238E27FC236}">
                <a16:creationId xmlns:a16="http://schemas.microsoft.com/office/drawing/2014/main" id="{68C49887-83F3-6945-8798-51F8CCF2B738}"/>
              </a:ext>
            </a:extLst>
          </p:cNvPr>
          <p:cNvSpPr txBox="1"/>
          <p:nvPr/>
        </p:nvSpPr>
        <p:spPr>
          <a:xfrm>
            <a:off x="8424672" y="2510664"/>
            <a:ext cx="2694432" cy="2585323"/>
          </a:xfrm>
          <a:prstGeom prst="rect">
            <a:avLst/>
          </a:prstGeom>
          <a:noFill/>
        </p:spPr>
        <p:txBody>
          <a:bodyPr wrap="square" rtlCol="0">
            <a:spAutoFit/>
          </a:bodyPr>
          <a:lstStyle/>
          <a:p>
            <a:pPr algn="just"/>
            <a:r>
              <a:rPr lang="it-IT" kern="0" dirty="0">
                <a:solidFill>
                  <a:srgbClr val="000000"/>
                </a:solidFill>
                <a:cs typeface="Arial" pitchFamily="34"/>
              </a:rPr>
              <a:t>Previsione di </a:t>
            </a:r>
            <a:r>
              <a:rPr lang="it-IT" b="1" kern="0" dirty="0">
                <a:solidFill>
                  <a:srgbClr val="000000"/>
                </a:solidFill>
                <a:cs typeface="Arial" pitchFamily="34"/>
              </a:rPr>
              <a:t>premi</a:t>
            </a:r>
            <a:r>
              <a:rPr lang="it-IT" kern="0" dirty="0">
                <a:solidFill>
                  <a:srgbClr val="000000"/>
                </a:solidFill>
                <a:cs typeface="Arial" pitchFamily="34"/>
              </a:rPr>
              <a:t> per l’ultimazione dei lavori in anticipo e previsione di un aumento delle </a:t>
            </a:r>
            <a:r>
              <a:rPr lang="it-IT" b="1" kern="0" dirty="0">
                <a:solidFill>
                  <a:srgbClr val="000000"/>
                </a:solidFill>
                <a:cs typeface="Arial" pitchFamily="34"/>
              </a:rPr>
              <a:t>penali </a:t>
            </a:r>
            <a:r>
              <a:rPr lang="it-IT" kern="0" dirty="0">
                <a:solidFill>
                  <a:srgbClr val="000000"/>
                </a:solidFill>
                <a:cs typeface="Arial" pitchFamily="34"/>
              </a:rPr>
              <a:t>(da 0,3 a 0,6 per mille)  in caso di ritardi in deroga all’art. 113-bis del Codice Appalti (art. 50 co.4).</a:t>
            </a:r>
          </a:p>
          <a:p>
            <a:endParaRPr lang="it-IT" dirty="0"/>
          </a:p>
        </p:txBody>
      </p:sp>
    </p:spTree>
    <p:extLst>
      <p:ext uri="{BB962C8B-B14F-4D97-AF65-F5344CB8AC3E}">
        <p14:creationId xmlns:p14="http://schemas.microsoft.com/office/powerpoint/2010/main" val="3692409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72896" y="314076"/>
            <a:ext cx="9536220" cy="584775"/>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MODIFICHE AL DECRETO-LEGGE 16 LUGLIO 2020, N. 76</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51</a:t>
            </a:r>
          </a:p>
        </p:txBody>
      </p:sp>
      <p:sp>
        <p:nvSpPr>
          <p:cNvPr id="10" name="Rettangolo 9">
            <a:extLst>
              <a:ext uri="{FF2B5EF4-FFF2-40B4-BE49-F238E27FC236}">
                <a16:creationId xmlns:a16="http://schemas.microsoft.com/office/drawing/2014/main" id="{5FCBAAA7-8C3F-1B43-B78E-463A18169AA2}"/>
              </a:ext>
            </a:extLst>
          </p:cNvPr>
          <p:cNvSpPr/>
          <p:nvPr/>
        </p:nvSpPr>
        <p:spPr>
          <a:xfrm>
            <a:off x="1021869" y="1511315"/>
            <a:ext cx="10148291"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PROROGHE – AFFIDAMENTO </a:t>
            </a:r>
            <a:r>
              <a:rPr lang="it-IT" sz="2400" dirty="0">
                <a:ln w="0"/>
                <a:solidFill>
                  <a:srgbClr val="009051"/>
                </a:solidFill>
                <a:effectLst>
                  <a:outerShdw blurRad="38100" dist="19050" dir="2700000" algn="tl" rotWithShape="0">
                    <a:schemeClr val="dk1">
                      <a:alpha val="40000"/>
                    </a:schemeClr>
                  </a:outerShdw>
                </a:effectLst>
              </a:rPr>
              <a:t>DIRETTO – PROCEDURA NEGOZIATA SENZA BANDO</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8" name="Rettangolo 17">
            <a:extLst>
              <a:ext uri="{FF2B5EF4-FFF2-40B4-BE49-F238E27FC236}">
                <a16:creationId xmlns:a16="http://schemas.microsoft.com/office/drawing/2014/main" id="{EAB46569-F220-034E-9077-0344C6DF7889}"/>
              </a:ext>
            </a:extLst>
          </p:cNvPr>
          <p:cNvSpPr/>
          <p:nvPr/>
        </p:nvSpPr>
        <p:spPr>
          <a:xfrm>
            <a:off x="1325187" y="2298031"/>
            <a:ext cx="1235132" cy="338554"/>
          </a:xfrm>
          <a:prstGeom prst="rect">
            <a:avLst/>
          </a:prstGeom>
          <a:solidFill>
            <a:schemeClr val="accent6">
              <a:lumMod val="40000"/>
              <a:lumOff val="60000"/>
            </a:schemeClr>
          </a:solid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PROROGA</a:t>
            </a:r>
          </a:p>
        </p:txBody>
      </p:sp>
      <p:sp>
        <p:nvSpPr>
          <p:cNvPr id="20" name="Rettangolo 19">
            <a:extLst>
              <a:ext uri="{FF2B5EF4-FFF2-40B4-BE49-F238E27FC236}">
                <a16:creationId xmlns:a16="http://schemas.microsoft.com/office/drawing/2014/main" id="{32B6CDAB-6002-3A43-B2F0-FE0912EF3D13}"/>
              </a:ext>
            </a:extLst>
          </p:cNvPr>
          <p:cNvSpPr/>
          <p:nvPr/>
        </p:nvSpPr>
        <p:spPr>
          <a:xfrm>
            <a:off x="279542" y="3270736"/>
            <a:ext cx="2307771"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AFFIDAMENTO DIRETTO:</a:t>
            </a:r>
          </a:p>
          <a:p>
            <a:pPr algn="ctr"/>
            <a:r>
              <a:rPr lang="it-IT" sz="1600" dirty="0">
                <a:ln w="0"/>
                <a:solidFill>
                  <a:srgbClr val="009051"/>
                </a:solidFill>
                <a:effectLst>
                  <a:outerShdw blurRad="38100" dist="19050" dir="2700000" algn="tl" rotWithShape="0">
                    <a:schemeClr val="dk1">
                      <a:alpha val="40000"/>
                    </a:schemeClr>
                  </a:outerShdw>
                </a:effectLst>
              </a:rPr>
              <a:t>art. 51 co. 1, </a:t>
            </a:r>
            <a:r>
              <a:rPr lang="it-IT" sz="1600" dirty="0" err="1">
                <a:ln w="0"/>
                <a:solidFill>
                  <a:srgbClr val="009051"/>
                </a:solidFill>
                <a:effectLst>
                  <a:outerShdw blurRad="38100" dist="19050" dir="2700000" algn="tl" rotWithShape="0">
                    <a:schemeClr val="dk1">
                      <a:alpha val="40000"/>
                    </a:schemeClr>
                  </a:outerShdw>
                </a:effectLst>
              </a:rPr>
              <a:t>lett</a:t>
            </a:r>
            <a:r>
              <a:rPr lang="it-IT" sz="1600" dirty="0">
                <a:ln w="0"/>
                <a:solidFill>
                  <a:srgbClr val="009051"/>
                </a:solidFill>
                <a:effectLst>
                  <a:outerShdw blurRad="38100" dist="19050" dir="2700000" algn="tl" rotWithShape="0">
                    <a:schemeClr val="dk1">
                      <a:alpha val="40000"/>
                    </a:schemeClr>
                  </a:outerShdw>
                </a:effectLst>
              </a:rPr>
              <a:t>. a), 2.1</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1" name="Rettangolo 20">
            <a:extLst>
              <a:ext uri="{FF2B5EF4-FFF2-40B4-BE49-F238E27FC236}">
                <a16:creationId xmlns:a16="http://schemas.microsoft.com/office/drawing/2014/main" id="{C12B76A5-67EB-0040-93A2-6478CA689F61}"/>
              </a:ext>
            </a:extLst>
          </p:cNvPr>
          <p:cNvSpPr/>
          <p:nvPr/>
        </p:nvSpPr>
        <p:spPr>
          <a:xfrm>
            <a:off x="279542" y="4376401"/>
            <a:ext cx="2307771" cy="830997"/>
          </a:xfrm>
          <a:prstGeom prst="rect">
            <a:avLst/>
          </a:prstGeom>
          <a:solidFill>
            <a:schemeClr val="accent6">
              <a:lumMod val="40000"/>
              <a:lumOff val="60000"/>
            </a:schemeClr>
          </a:solidFill>
        </p:spPr>
        <p:txBody>
          <a:bodyPr wrap="square" lIns="91440" tIns="45720" rIns="91440" bIns="45720">
            <a:spAutoFit/>
          </a:bodyPr>
          <a:lstStyle/>
          <a:p>
            <a:pPr algn="just"/>
            <a:r>
              <a:rPr lang="it-IT" sz="1600" dirty="0">
                <a:ln w="0"/>
                <a:solidFill>
                  <a:srgbClr val="009051"/>
                </a:solidFill>
                <a:effectLst>
                  <a:outerShdw blurRad="38100" dist="19050" dir="2700000" algn="tl" rotWithShape="0">
                    <a:schemeClr val="dk1">
                      <a:alpha val="40000"/>
                    </a:schemeClr>
                  </a:outerShdw>
                </a:effectLst>
              </a:rPr>
              <a:t>PROCEDURA NEGOZIATA SENZA BANDO:</a:t>
            </a:r>
          </a:p>
          <a:p>
            <a:pPr algn="just"/>
            <a:r>
              <a:rPr lang="it-IT" sz="1600" b="0" cap="none" spc="0" dirty="0">
                <a:ln w="0"/>
                <a:solidFill>
                  <a:srgbClr val="009051"/>
                </a:solidFill>
                <a:effectLst>
                  <a:outerShdw blurRad="38100" dist="19050" dir="2700000" algn="tl" rotWithShape="0">
                    <a:schemeClr val="dk1">
                      <a:alpha val="40000"/>
                    </a:schemeClr>
                  </a:outerShdw>
                </a:effectLst>
              </a:rPr>
              <a:t>Art. 51 co. 1, </a:t>
            </a:r>
            <a:r>
              <a:rPr lang="it-IT" sz="1600" b="0" cap="none" spc="0" dirty="0" err="1">
                <a:ln w="0"/>
                <a:solidFill>
                  <a:srgbClr val="009051"/>
                </a:solidFill>
                <a:effectLst>
                  <a:outerShdw blurRad="38100" dist="19050" dir="2700000" algn="tl" rotWithShape="0">
                    <a:schemeClr val="dk1">
                      <a:alpha val="40000"/>
                    </a:schemeClr>
                  </a:outerShdw>
                </a:effectLst>
              </a:rPr>
              <a:t>lett</a:t>
            </a:r>
            <a:r>
              <a:rPr lang="it-IT" sz="1600" b="0" cap="none" spc="0" dirty="0">
                <a:ln w="0"/>
                <a:solidFill>
                  <a:srgbClr val="009051"/>
                </a:solidFill>
                <a:effectLst>
                  <a:outerShdw blurRad="38100" dist="19050" dir="2700000" algn="tl" rotWithShape="0">
                    <a:schemeClr val="dk1">
                      <a:alpha val="40000"/>
                    </a:schemeClr>
                  </a:outerShdw>
                </a:effectLst>
              </a:rPr>
              <a:t>. a), 2.2</a:t>
            </a:r>
          </a:p>
        </p:txBody>
      </p:sp>
      <p:sp>
        <p:nvSpPr>
          <p:cNvPr id="12" name="CasellaDiTesto 11">
            <a:extLst>
              <a:ext uri="{FF2B5EF4-FFF2-40B4-BE49-F238E27FC236}">
                <a16:creationId xmlns:a16="http://schemas.microsoft.com/office/drawing/2014/main" id="{E675B2B4-1BB3-A14F-9584-006F6899F569}"/>
              </a:ext>
            </a:extLst>
          </p:cNvPr>
          <p:cNvSpPr txBox="1"/>
          <p:nvPr/>
        </p:nvSpPr>
        <p:spPr>
          <a:xfrm>
            <a:off x="2767584" y="2262278"/>
            <a:ext cx="8439124" cy="646331"/>
          </a:xfrm>
          <a:prstGeom prst="rect">
            <a:avLst/>
          </a:prstGeom>
          <a:noFill/>
        </p:spPr>
        <p:txBody>
          <a:bodyPr wrap="square" rtlCol="0">
            <a:spAutoFit/>
          </a:bodyPr>
          <a:lstStyle/>
          <a:p>
            <a:pPr algn="just"/>
            <a:r>
              <a:rPr lang="it-IT" dirty="0"/>
              <a:t>Proroga delle deroghe al codice degli appalti previste dal Decreto-legge 16 Luglio 2020, n. 76 al </a:t>
            </a:r>
            <a:r>
              <a:rPr lang="it-IT" b="1" dirty="0"/>
              <a:t>30 giugno 2023 </a:t>
            </a:r>
            <a:r>
              <a:rPr lang="it-IT" dirty="0"/>
              <a:t>(art. 51 co.1)</a:t>
            </a:r>
          </a:p>
        </p:txBody>
      </p:sp>
      <p:sp>
        <p:nvSpPr>
          <p:cNvPr id="13" name="CasellaDiTesto 12">
            <a:extLst>
              <a:ext uri="{FF2B5EF4-FFF2-40B4-BE49-F238E27FC236}">
                <a16:creationId xmlns:a16="http://schemas.microsoft.com/office/drawing/2014/main" id="{68C49887-83F3-6945-8798-51F8CCF2B738}"/>
              </a:ext>
            </a:extLst>
          </p:cNvPr>
          <p:cNvSpPr txBox="1"/>
          <p:nvPr/>
        </p:nvSpPr>
        <p:spPr>
          <a:xfrm>
            <a:off x="2308028" y="3131360"/>
            <a:ext cx="6653092" cy="880369"/>
          </a:xfrm>
          <a:prstGeom prst="rect">
            <a:avLst/>
          </a:prstGeom>
          <a:noFill/>
        </p:spPr>
        <p:txBody>
          <a:bodyPr wrap="square" rtlCol="0">
            <a:spAutoFit/>
          </a:bodyPr>
          <a:lstStyle/>
          <a:p>
            <a:pPr marL="800100" lvl="1" indent="-342900" algn="just">
              <a:lnSpc>
                <a:spcPct val="150000"/>
              </a:lnSpc>
              <a:buSzPct val="100000"/>
              <a:buFont typeface="Arial" pitchFamily="34"/>
              <a:buChar char="•"/>
              <a:defRPr sz="1800" b="0" i="0" u="none" strike="noStrike" kern="0" cap="none" spc="0" baseline="0">
                <a:solidFill>
                  <a:srgbClr val="000000"/>
                </a:solidFill>
                <a:uFillTx/>
              </a:defRPr>
            </a:pPr>
            <a:r>
              <a:rPr lang="it-IT" kern="0" dirty="0">
                <a:solidFill>
                  <a:srgbClr val="000000"/>
                </a:solidFill>
                <a:cs typeface="Arial" pitchFamily="34"/>
              </a:rPr>
              <a:t>per </a:t>
            </a:r>
            <a:r>
              <a:rPr lang="it-IT" b="1" kern="0" dirty="0">
                <a:solidFill>
                  <a:srgbClr val="000000"/>
                </a:solidFill>
                <a:cs typeface="Arial" pitchFamily="34"/>
              </a:rPr>
              <a:t>lavori</a:t>
            </a:r>
            <a:r>
              <a:rPr lang="it-IT" kern="0" dirty="0">
                <a:solidFill>
                  <a:srgbClr val="000000"/>
                </a:solidFill>
                <a:cs typeface="Arial" pitchFamily="34"/>
              </a:rPr>
              <a:t> di importo inferiore a € 150.000 </a:t>
            </a:r>
          </a:p>
          <a:p>
            <a:pPr marL="800100" lvl="1" indent="-342900" algn="just">
              <a:lnSpc>
                <a:spcPct val="150000"/>
              </a:lnSpc>
              <a:buSzPct val="100000"/>
              <a:buFont typeface="Arial" pitchFamily="34"/>
              <a:buChar char="•"/>
              <a:defRPr sz="1800" b="0" i="0" u="none" strike="noStrike" kern="0" cap="none" spc="0" baseline="0">
                <a:solidFill>
                  <a:srgbClr val="000000"/>
                </a:solidFill>
                <a:uFillTx/>
              </a:defRPr>
            </a:pPr>
            <a:r>
              <a:rPr lang="it-IT" kern="0" dirty="0">
                <a:solidFill>
                  <a:srgbClr val="000000"/>
                </a:solidFill>
                <a:cs typeface="Arial" pitchFamily="34"/>
              </a:rPr>
              <a:t>per </a:t>
            </a:r>
            <a:r>
              <a:rPr lang="it-IT" b="1" kern="0" dirty="0">
                <a:solidFill>
                  <a:srgbClr val="000000"/>
                </a:solidFill>
                <a:cs typeface="Arial" pitchFamily="34"/>
              </a:rPr>
              <a:t>servizi/forniture/SIA </a:t>
            </a:r>
            <a:r>
              <a:rPr lang="it-IT" kern="0" dirty="0">
                <a:solidFill>
                  <a:srgbClr val="000000"/>
                </a:solidFill>
                <a:cs typeface="Arial" pitchFamily="34"/>
              </a:rPr>
              <a:t>di importo inferiore a € 139.000</a:t>
            </a:r>
            <a:endParaRPr lang="it-IT" dirty="0"/>
          </a:p>
        </p:txBody>
      </p:sp>
      <p:sp>
        <p:nvSpPr>
          <p:cNvPr id="6" name="CasellaDiTesto 5">
            <a:extLst>
              <a:ext uri="{FF2B5EF4-FFF2-40B4-BE49-F238E27FC236}">
                <a16:creationId xmlns:a16="http://schemas.microsoft.com/office/drawing/2014/main" id="{C919D8D8-CF82-DF4F-9EE6-2354B3CDE141}"/>
              </a:ext>
            </a:extLst>
          </p:cNvPr>
          <p:cNvSpPr txBox="1"/>
          <p:nvPr/>
        </p:nvSpPr>
        <p:spPr>
          <a:xfrm>
            <a:off x="2767584" y="4284068"/>
            <a:ext cx="9180576" cy="923330"/>
          </a:xfrm>
          <a:prstGeom prst="rect">
            <a:avLst/>
          </a:prstGeom>
          <a:noFill/>
        </p:spPr>
        <p:txBody>
          <a:bodyPr wrap="square" rtlCol="0">
            <a:spAutoFit/>
          </a:bodyPr>
          <a:lstStyle/>
          <a:p>
            <a:pPr marL="285750" indent="-285750">
              <a:buFont typeface="Arial" panose="020B0604020202020204" pitchFamily="34" charset="0"/>
              <a:buChar char="•"/>
            </a:pPr>
            <a:r>
              <a:rPr lang="it-IT" dirty="0"/>
              <a:t>per </a:t>
            </a:r>
            <a:r>
              <a:rPr lang="it-IT" b="1" dirty="0"/>
              <a:t>servizi/forniture/SIA </a:t>
            </a:r>
            <a:r>
              <a:rPr lang="it-IT" dirty="0"/>
              <a:t>da €139.000 fino alla soglia UE e per i </a:t>
            </a:r>
            <a:r>
              <a:rPr lang="it-IT" b="1" dirty="0"/>
              <a:t>lavori</a:t>
            </a:r>
            <a:r>
              <a:rPr lang="it-IT" dirty="0"/>
              <a:t> ≥ € 150.000  e &lt; € 1 mln  previa consultazione di 5 OOEE;</a:t>
            </a:r>
          </a:p>
          <a:p>
            <a:pPr marL="285750" indent="-285750">
              <a:buFont typeface="Arial" panose="020B0604020202020204" pitchFamily="34" charset="0"/>
              <a:buChar char="•"/>
            </a:pPr>
            <a:r>
              <a:rPr lang="it-IT" dirty="0"/>
              <a:t>per </a:t>
            </a:r>
            <a:r>
              <a:rPr lang="it-IT" b="1" dirty="0"/>
              <a:t>lavori</a:t>
            </a:r>
            <a:r>
              <a:rPr lang="it-IT" dirty="0"/>
              <a:t> di importo ≥ 1mln e fino alla soglia UE previa consultazione di 10 OOEE. </a:t>
            </a:r>
          </a:p>
        </p:txBody>
      </p:sp>
      <p:sp>
        <p:nvSpPr>
          <p:cNvPr id="2" name="CasellaDiTesto 1">
            <a:extLst>
              <a:ext uri="{FF2B5EF4-FFF2-40B4-BE49-F238E27FC236}">
                <a16:creationId xmlns:a16="http://schemas.microsoft.com/office/drawing/2014/main" id="{084342DE-1F80-CF4F-AC0A-DB71985603D1}"/>
              </a:ext>
            </a:extLst>
          </p:cNvPr>
          <p:cNvSpPr txBox="1"/>
          <p:nvPr/>
        </p:nvSpPr>
        <p:spPr>
          <a:xfrm>
            <a:off x="2800435" y="5387188"/>
            <a:ext cx="9068816" cy="923330"/>
          </a:xfrm>
          <a:prstGeom prst="rect">
            <a:avLst/>
          </a:prstGeom>
          <a:noFill/>
        </p:spPr>
        <p:txBody>
          <a:bodyPr wrap="square" rtlCol="0">
            <a:spAutoFit/>
          </a:bodyPr>
          <a:lstStyle/>
          <a:p>
            <a:pPr algn="just"/>
            <a:r>
              <a:rPr lang="it-IT" dirty="0"/>
              <a:t>L’art. 51 co.2 non proroga l’esercizio del potere di deroga generalizzata prevista per i settori strategici dall’art. 2, co. 4, del Semplificazioni che, pertanto, potrà essere esercitato solo fino al 31/12/2021 </a:t>
            </a:r>
          </a:p>
        </p:txBody>
      </p:sp>
      <p:sp>
        <p:nvSpPr>
          <p:cNvPr id="16" name="Rettangolo 15">
            <a:extLst>
              <a:ext uri="{FF2B5EF4-FFF2-40B4-BE49-F238E27FC236}">
                <a16:creationId xmlns:a16="http://schemas.microsoft.com/office/drawing/2014/main" id="{C431D1EA-3AA2-0840-AEA9-0B86AB8AEC62}"/>
              </a:ext>
            </a:extLst>
          </p:cNvPr>
          <p:cNvSpPr/>
          <p:nvPr/>
        </p:nvSpPr>
        <p:spPr>
          <a:xfrm>
            <a:off x="682753" y="5633625"/>
            <a:ext cx="1877566" cy="338554"/>
          </a:xfrm>
          <a:prstGeom prst="rect">
            <a:avLst/>
          </a:prstGeom>
          <a:solidFill>
            <a:schemeClr val="accent6">
              <a:lumMod val="40000"/>
              <a:lumOff val="60000"/>
            </a:schemeClr>
          </a:solidFill>
        </p:spPr>
        <p:txBody>
          <a:bodyPr wrap="square" lIns="91440" tIns="45720" rIns="91440" bIns="45720">
            <a:spAutoFit/>
          </a:bodyPr>
          <a:lstStyle/>
          <a:p>
            <a:pPr algn="ctr"/>
            <a:r>
              <a:rPr lang="it-IT" sz="1600" b="0" cap="none" spc="0" dirty="0">
                <a:ln w="0"/>
                <a:solidFill>
                  <a:srgbClr val="009051"/>
                </a:solidFill>
                <a:effectLst>
                  <a:outerShdw blurRad="38100" dist="19050" dir="2700000" algn="tl" rotWithShape="0">
                    <a:schemeClr val="dk1">
                      <a:alpha val="40000"/>
                    </a:schemeClr>
                  </a:outerShdw>
                </a:effectLst>
              </a:rPr>
              <a:t>MODELLO GENOVA</a:t>
            </a:r>
          </a:p>
        </p:txBody>
      </p:sp>
    </p:spTree>
    <p:extLst>
      <p:ext uri="{BB962C8B-B14F-4D97-AF65-F5344CB8AC3E}">
        <p14:creationId xmlns:p14="http://schemas.microsoft.com/office/powerpoint/2010/main" val="328842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72896" y="314076"/>
            <a:ext cx="9536220" cy="584775"/>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MODIFICHE AL DECRETO-LEGGE 16 LUGLIO 2020, N. 76</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51</a:t>
            </a:r>
          </a:p>
        </p:txBody>
      </p:sp>
      <p:sp>
        <p:nvSpPr>
          <p:cNvPr id="10" name="Rettangolo 9">
            <a:extLst>
              <a:ext uri="{FF2B5EF4-FFF2-40B4-BE49-F238E27FC236}">
                <a16:creationId xmlns:a16="http://schemas.microsoft.com/office/drawing/2014/main" id="{5FCBAAA7-8C3F-1B43-B78E-463A18169AA2}"/>
              </a:ext>
            </a:extLst>
          </p:cNvPr>
          <p:cNvSpPr/>
          <p:nvPr/>
        </p:nvSpPr>
        <p:spPr>
          <a:xfrm>
            <a:off x="3955926" y="932775"/>
            <a:ext cx="4280147"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COLLEGIO CONSULTIVO TECNICO</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8" name="Rettangolo 17">
            <a:extLst>
              <a:ext uri="{FF2B5EF4-FFF2-40B4-BE49-F238E27FC236}">
                <a16:creationId xmlns:a16="http://schemas.microsoft.com/office/drawing/2014/main" id="{EAB46569-F220-034E-9077-0344C6DF7889}"/>
              </a:ext>
            </a:extLst>
          </p:cNvPr>
          <p:cNvSpPr/>
          <p:nvPr/>
        </p:nvSpPr>
        <p:spPr>
          <a:xfrm>
            <a:off x="326047" y="1447990"/>
            <a:ext cx="1443453" cy="830997"/>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COLLEGIO CONSULTIVO TECNICO</a:t>
            </a:r>
          </a:p>
        </p:txBody>
      </p:sp>
      <p:sp>
        <p:nvSpPr>
          <p:cNvPr id="12" name="CasellaDiTesto 11">
            <a:extLst>
              <a:ext uri="{FF2B5EF4-FFF2-40B4-BE49-F238E27FC236}">
                <a16:creationId xmlns:a16="http://schemas.microsoft.com/office/drawing/2014/main" id="{E675B2B4-1BB3-A14F-9584-006F6899F569}"/>
              </a:ext>
            </a:extLst>
          </p:cNvPr>
          <p:cNvSpPr txBox="1"/>
          <p:nvPr/>
        </p:nvSpPr>
        <p:spPr>
          <a:xfrm>
            <a:off x="1877567" y="1428364"/>
            <a:ext cx="10200826" cy="5478423"/>
          </a:xfrm>
          <a:prstGeom prst="rect">
            <a:avLst/>
          </a:prstGeom>
          <a:noFill/>
        </p:spPr>
        <p:txBody>
          <a:bodyPr wrap="square" rtlCol="0">
            <a:spAutoFit/>
          </a:bodyPr>
          <a:lstStyle/>
          <a:p>
            <a:pPr marL="285750" indent="-285750" algn="just">
              <a:buFont typeface="Wingdings" panose="05000000000000000000" pitchFamily="2" charset="2"/>
              <a:buChar char="§"/>
            </a:pPr>
            <a:r>
              <a:rPr lang="it-IT" sz="1400" dirty="0"/>
              <a:t>I componenti del collegio possono essere scelti dalle parti di comune accordo, ovvero le parti possono concordare che ciascuna di esse nomini uno o due componenti</a:t>
            </a:r>
            <a:r>
              <a:rPr lang="it-IT" sz="1400" b="1" i="1" dirty="0"/>
              <a:t>, individuati anche tra il proprio personale dipendente ovvero tra persone ad esse legate da rapporti di lavoro autonomo o di collaborazione anche continuativa in possesso dei requisiti previsti dal primo periodo,</a:t>
            </a:r>
            <a:r>
              <a:rPr lang="it-IT" sz="1400" dirty="0"/>
              <a:t> e che il terzo o il quinto componente, con funzioni di presidente, sia scelto dai componenti di nomina di parte </a:t>
            </a:r>
            <a:r>
              <a:rPr lang="it-IT" sz="1400" i="1" dirty="0"/>
              <a:t>(comma 2 art. 6 l.120/2020 così modificato dall'art. 51, comma 1, lettera e), decreto-legge n. 77 del 2021).</a:t>
            </a:r>
          </a:p>
          <a:p>
            <a:pPr algn="just"/>
            <a:r>
              <a:rPr lang="it-IT" sz="1400" dirty="0"/>
              <a:t> </a:t>
            </a:r>
          </a:p>
          <a:p>
            <a:pPr marL="285750" indent="-285750" algn="just">
              <a:buFont typeface="Wingdings" panose="05000000000000000000" pitchFamily="2" charset="2"/>
              <a:buChar char="§"/>
            </a:pPr>
            <a:r>
              <a:rPr lang="it-IT" sz="1400" dirty="0"/>
              <a:t>Quando il provvedimento che definisce il giudizio corrisponde interamente al contenuto della determinazione della collegio consultivo, il giudice </a:t>
            </a:r>
            <a:r>
              <a:rPr lang="it-IT" sz="1400" b="1" dirty="0"/>
              <a:t>esclude la ripetizione delle spese sostenute </a:t>
            </a:r>
            <a:r>
              <a:rPr lang="it-IT" sz="1400" dirty="0"/>
              <a:t>dalla parte vincitrice che non ha osservato la determinazione, riferibili al periodo successivo alla formulazione della stessa, e la condanna al rimborso delle spese sostenute dalla parte soccombente relative allo stesso periodo, nonché al versamento all'entrata del bilancio dello Stato di un'ulteriore somma di importo corrispondente al contributo unificato dovuto. Resta ferma l'applicabilità degli </a:t>
            </a:r>
            <a:r>
              <a:rPr lang="it-IT" sz="1400" dirty="0">
                <a:hlinkClick r:id="rId3"/>
              </a:rPr>
              <a:t>articoli 92 e 96</a:t>
            </a:r>
            <a:r>
              <a:rPr lang="it-IT" sz="1400" dirty="0"/>
              <a:t> </a:t>
            </a:r>
            <a:r>
              <a:rPr lang="it-IT" sz="1400" dirty="0" err="1"/>
              <a:t>cpc</a:t>
            </a:r>
            <a:r>
              <a:rPr lang="it-IT" sz="1400" dirty="0"/>
              <a:t>. </a:t>
            </a:r>
            <a:r>
              <a:rPr lang="it-IT" sz="1400" i="1" dirty="0"/>
              <a:t>(comma 3 art. 6 l. 120/2020 così modificato dall'art. 51, comma 1, lettera e), decreto-legge n. 77 del 2021).</a:t>
            </a:r>
          </a:p>
          <a:p>
            <a:pPr marL="285750" indent="-285750" algn="just">
              <a:buFont typeface="Wingdings" panose="05000000000000000000" pitchFamily="2" charset="2"/>
              <a:buChar char="§"/>
            </a:pPr>
            <a:endParaRPr lang="it-IT" sz="1400" dirty="0"/>
          </a:p>
          <a:p>
            <a:pPr marL="285750" indent="-285750" algn="just">
              <a:buFont typeface="Wingdings" panose="05000000000000000000" pitchFamily="2" charset="2"/>
              <a:buChar char="§"/>
            </a:pPr>
            <a:r>
              <a:rPr lang="it-IT" sz="1400" dirty="0"/>
              <a:t>È inserito il comma 8-bis all’art. 6 della L. 120/2020 tale per cui: «Entro sessanta giorni dall’entrata in vigore del presente decreto, con provvedimento del Ministro delle infrastrutture e della mobilità sostenibili, previo parere del Consiglio superiore dei lavori pubblici, sono approvate apposite </a:t>
            </a:r>
            <a:r>
              <a:rPr lang="it-IT" sz="1400" b="1" dirty="0"/>
              <a:t>Linee guida </a:t>
            </a:r>
            <a:r>
              <a:rPr lang="it-IT" sz="1400" dirty="0"/>
              <a:t>volte a definire, nel rispetto di quanto stabilito dal presente articolo, i </a:t>
            </a:r>
            <a:r>
              <a:rPr lang="it-IT" sz="1400" b="1" dirty="0"/>
              <a:t>requisiti professionali e i casi di incompatibilità dei membri e del Presidente del collegio consultivo tecnico</a:t>
            </a:r>
            <a:r>
              <a:rPr lang="it-IT" sz="1400" dirty="0"/>
              <a:t>, i </a:t>
            </a:r>
            <a:r>
              <a:rPr lang="it-IT" sz="1400" b="1" dirty="0"/>
              <a:t>criteri preferenziali </a:t>
            </a:r>
            <a:r>
              <a:rPr lang="it-IT" sz="1400" dirty="0"/>
              <a:t>per la loro scelta, i parametri per la determinazione dei compensi rapportati al valore e alla complessità dell’opera, nonché all’entità e alla durata dell’impegno richiesto ed al numero e alla qualità delle determinazioni assunte, le </a:t>
            </a:r>
            <a:r>
              <a:rPr lang="it-IT" sz="1400" b="1" dirty="0"/>
              <a:t>modalità di costituzione e funzionamento del collegio </a:t>
            </a:r>
            <a:r>
              <a:rPr lang="it-IT" sz="1400" dirty="0"/>
              <a:t>e il coordinamento con gli altri istituti consultivi, deflattivi e contenziosi esistenti. Con il medesimo decreto, è istituito presso il Consiglio superiore dei lavori pubblici, senza nuovi o maggiori oneri per la finanza pubblica, un </a:t>
            </a:r>
            <a:r>
              <a:rPr lang="it-IT" sz="1400" b="1" dirty="0"/>
              <a:t>Osservatorio permanente </a:t>
            </a:r>
            <a:r>
              <a:rPr lang="it-IT" sz="1400" dirty="0"/>
              <a:t>per</a:t>
            </a:r>
            <a:r>
              <a:rPr lang="it-IT" sz="1400" b="1" dirty="0"/>
              <a:t> </a:t>
            </a:r>
            <a:r>
              <a:rPr lang="it-IT" sz="1400" dirty="0"/>
              <a:t>assicurare il monitoraggio dell’attività dei collegi consultivi tecnici. A tale fine, i Presidenti dei collegi consultivi provvedono a </a:t>
            </a:r>
            <a:r>
              <a:rPr lang="it-IT" sz="1400" b="1" dirty="0"/>
              <a:t>trasmettere all’Osservatorio gli atti di costituzione del collegio e le determinazioni</a:t>
            </a:r>
            <a:r>
              <a:rPr lang="it-IT" sz="1400" dirty="0"/>
              <a:t> assunte dal collegio, entro cinque giorni dalla loro adozione.»</a:t>
            </a:r>
            <a:br>
              <a:rPr lang="it-IT" sz="1400" dirty="0"/>
            </a:br>
            <a:r>
              <a:rPr lang="it-IT" sz="1400" i="1" dirty="0"/>
              <a:t>(comma 8 bis l. 120/2020 aggiunto dall'art. 51, comma 1, lettera e), decreto-legge n. 77 del 2021)</a:t>
            </a:r>
          </a:p>
          <a:p>
            <a:pPr marL="285750" indent="-285750" algn="just">
              <a:buFont typeface="Wingdings" panose="05000000000000000000" pitchFamily="2" charset="2"/>
              <a:buChar char="§"/>
            </a:pPr>
            <a:endParaRPr lang="it-IT" sz="1400" dirty="0"/>
          </a:p>
        </p:txBody>
      </p:sp>
    </p:spTree>
    <p:extLst>
      <p:ext uri="{BB962C8B-B14F-4D97-AF65-F5344CB8AC3E}">
        <p14:creationId xmlns:p14="http://schemas.microsoft.com/office/powerpoint/2010/main" val="2686871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241993"/>
            <a:ext cx="9536220" cy="830997"/>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MODIFICHE AL DECRETO-LEGGE 18 APRILE 2019, N. 32 E PRIME MISURE DI RIDUZIONE DELLE STAZIONI APPALTANTI</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52</a:t>
            </a:r>
          </a:p>
        </p:txBody>
      </p:sp>
      <p:sp>
        <p:nvSpPr>
          <p:cNvPr id="10" name="Rettangolo 9">
            <a:extLst>
              <a:ext uri="{FF2B5EF4-FFF2-40B4-BE49-F238E27FC236}">
                <a16:creationId xmlns:a16="http://schemas.microsoft.com/office/drawing/2014/main" id="{5FCBAAA7-8C3F-1B43-B78E-463A18169AA2}"/>
              </a:ext>
            </a:extLst>
          </p:cNvPr>
          <p:cNvSpPr/>
          <p:nvPr/>
        </p:nvSpPr>
        <p:spPr>
          <a:xfrm>
            <a:off x="2289950" y="1511315"/>
            <a:ext cx="7612147"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PROROGHE – QUALIFICAZIONE DELLE STAZIONI APPALTANTI</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8" name="Rettangolo 17">
            <a:extLst>
              <a:ext uri="{FF2B5EF4-FFF2-40B4-BE49-F238E27FC236}">
                <a16:creationId xmlns:a16="http://schemas.microsoft.com/office/drawing/2014/main" id="{EAB46569-F220-034E-9077-0344C6DF7889}"/>
              </a:ext>
            </a:extLst>
          </p:cNvPr>
          <p:cNvSpPr/>
          <p:nvPr/>
        </p:nvSpPr>
        <p:spPr>
          <a:xfrm>
            <a:off x="192914" y="2215976"/>
            <a:ext cx="2065808"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QUALIFICAZIONE STAZIONI APPALTANTI</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3" name="CasellaDiTesto 2">
            <a:extLst>
              <a:ext uri="{FF2B5EF4-FFF2-40B4-BE49-F238E27FC236}">
                <a16:creationId xmlns:a16="http://schemas.microsoft.com/office/drawing/2014/main" id="{B9A3BF10-BE89-754B-9254-D45BB57E578E}"/>
              </a:ext>
            </a:extLst>
          </p:cNvPr>
          <p:cNvSpPr txBox="1"/>
          <p:nvPr/>
        </p:nvSpPr>
        <p:spPr>
          <a:xfrm>
            <a:off x="2329538" y="2131046"/>
            <a:ext cx="9709267" cy="738664"/>
          </a:xfrm>
          <a:prstGeom prst="rect">
            <a:avLst/>
          </a:prstGeom>
          <a:solidFill>
            <a:schemeClr val="bg2"/>
          </a:solidFill>
          <a:effectLst>
            <a:outerShdw blurRad="50800" dist="38100" algn="l" rotWithShape="0">
              <a:prstClr val="black">
                <a:alpha val="40000"/>
              </a:prstClr>
            </a:outerShdw>
          </a:effectLst>
        </p:spPr>
        <p:txBody>
          <a:bodyPr wrap="square" rtlCol="0">
            <a:spAutoFit/>
          </a:bodyPr>
          <a:lstStyle/>
          <a:p>
            <a:pPr algn="just"/>
            <a:r>
              <a:rPr lang="it-IT" sz="1400" i="1" u="sng" dirty="0"/>
              <a:t>Fino al 30 Giugno 2023 </a:t>
            </a:r>
            <a:r>
              <a:rPr lang="it-IT" sz="1400" dirty="0"/>
              <a:t>limitatamente alle procedure afferenti alle opere PNRR e PNC</a:t>
            </a:r>
            <a:r>
              <a:rPr lang="it-IT" sz="1400" kern="0" dirty="0">
                <a:solidFill>
                  <a:srgbClr val="000000"/>
                </a:solidFill>
                <a:cs typeface="Arial" pitchFamily="34"/>
              </a:rPr>
              <a:t> i </a:t>
            </a:r>
            <a:r>
              <a:rPr lang="it-IT" sz="1400" b="1" kern="0" dirty="0">
                <a:solidFill>
                  <a:srgbClr val="000000"/>
                </a:solidFill>
                <a:cs typeface="Arial" pitchFamily="34"/>
              </a:rPr>
              <a:t>comuni non capoluogo di provincia procedono</a:t>
            </a:r>
            <a:r>
              <a:rPr lang="it-IT" sz="1400" kern="0" dirty="0">
                <a:solidFill>
                  <a:srgbClr val="000000"/>
                </a:solidFill>
                <a:cs typeface="Arial" pitchFamily="34"/>
              </a:rPr>
              <a:t> all’acquisizione di forniture, servizi e lavori, oltre che secondo le modalità indicate dal citato articolo 37, comma 4, attraverso le </a:t>
            </a:r>
            <a:r>
              <a:rPr lang="it-IT" sz="1400" b="1" kern="0" dirty="0">
                <a:solidFill>
                  <a:srgbClr val="000000"/>
                </a:solidFill>
                <a:cs typeface="Arial" pitchFamily="34"/>
              </a:rPr>
              <a:t>unioni di comuni, le province, le città metropolitane e i comuni capoluoghi di province</a:t>
            </a:r>
            <a:endParaRPr lang="it-IT" sz="1400" b="1" dirty="0"/>
          </a:p>
        </p:txBody>
      </p:sp>
      <p:sp>
        <p:nvSpPr>
          <p:cNvPr id="24" name="Rettangolo 23">
            <a:extLst>
              <a:ext uri="{FF2B5EF4-FFF2-40B4-BE49-F238E27FC236}">
                <a16:creationId xmlns:a16="http://schemas.microsoft.com/office/drawing/2014/main" id="{EAB46569-F220-034E-9077-0344C6DF7889}"/>
              </a:ext>
            </a:extLst>
          </p:cNvPr>
          <p:cNvSpPr/>
          <p:nvPr/>
        </p:nvSpPr>
        <p:spPr>
          <a:xfrm>
            <a:off x="183430" y="2986775"/>
            <a:ext cx="2084773"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AFFIDAMENTO CONGIUNTO</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5" name="Rettangolo 24">
            <a:extLst>
              <a:ext uri="{FF2B5EF4-FFF2-40B4-BE49-F238E27FC236}">
                <a16:creationId xmlns:a16="http://schemas.microsoft.com/office/drawing/2014/main" id="{EAB46569-F220-034E-9077-0344C6DF7889}"/>
              </a:ext>
            </a:extLst>
          </p:cNvPr>
          <p:cNvSpPr/>
          <p:nvPr/>
        </p:nvSpPr>
        <p:spPr>
          <a:xfrm>
            <a:off x="192913" y="3705307"/>
            <a:ext cx="2065809"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COMMISSIONE GIUDICATRICE</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6" name="Rettangolo 25">
            <a:extLst>
              <a:ext uri="{FF2B5EF4-FFF2-40B4-BE49-F238E27FC236}">
                <a16:creationId xmlns:a16="http://schemas.microsoft.com/office/drawing/2014/main" id="{EAB46569-F220-034E-9077-0344C6DF7889}"/>
              </a:ext>
            </a:extLst>
          </p:cNvPr>
          <p:cNvSpPr/>
          <p:nvPr/>
        </p:nvSpPr>
        <p:spPr>
          <a:xfrm>
            <a:off x="173948" y="4435144"/>
            <a:ext cx="2084774"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INVERSIONE PROCEDIMENTALE</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 name="CasellaDiTesto 1"/>
          <p:cNvSpPr txBox="1"/>
          <p:nvPr/>
        </p:nvSpPr>
        <p:spPr>
          <a:xfrm>
            <a:off x="2329537" y="3145122"/>
            <a:ext cx="9709266" cy="307777"/>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r>
              <a:rPr lang="it-IT" sz="1400" i="1" u="sng" dirty="0"/>
              <a:t>Fino al 30 Giugno 2023 </a:t>
            </a:r>
            <a:r>
              <a:rPr lang="it-IT" sz="1400" dirty="0"/>
              <a:t>è consentito il ricorso all’affidamento congiunto della progettazione e dell’esecuzione di lavori</a:t>
            </a:r>
          </a:p>
        </p:txBody>
      </p:sp>
      <p:sp>
        <p:nvSpPr>
          <p:cNvPr id="27" name="CasellaDiTesto 26"/>
          <p:cNvSpPr txBox="1"/>
          <p:nvPr/>
        </p:nvSpPr>
        <p:spPr>
          <a:xfrm>
            <a:off x="2329536" y="3750026"/>
            <a:ext cx="9709267" cy="523220"/>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r>
              <a:rPr lang="it-IT" sz="1400" i="1" u="sng" dirty="0"/>
              <a:t>Fino al 30 Giugno 2023 </a:t>
            </a:r>
            <a:r>
              <a:rPr lang="it-IT" sz="1400" dirty="0"/>
              <a:t>la stazione appaltante può nominare i componenti della commissione giudicatrice senza ricorso all’albo istituito presso l’ANAC</a:t>
            </a:r>
          </a:p>
        </p:txBody>
      </p:sp>
      <p:sp>
        <p:nvSpPr>
          <p:cNvPr id="28" name="CasellaDiTesto 27"/>
          <p:cNvSpPr txBox="1"/>
          <p:nvPr/>
        </p:nvSpPr>
        <p:spPr>
          <a:xfrm>
            <a:off x="2329538" y="4480483"/>
            <a:ext cx="9748855" cy="523220"/>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just"/>
            <a:r>
              <a:rPr lang="it-IT" sz="1400" i="1" u="sng" dirty="0"/>
              <a:t>Fino al 30 Giugno 2023 </a:t>
            </a:r>
            <a:r>
              <a:rPr lang="it-IT" sz="1400" dirty="0"/>
              <a:t>si applica anche ai settori ordinari la norma prevista dall’articolo 133, comma 8, cod. appalti, per i settori speciali, relativa all’inversione procedimentale</a:t>
            </a:r>
          </a:p>
        </p:txBody>
      </p:sp>
      <p:sp>
        <p:nvSpPr>
          <p:cNvPr id="30" name="Rettangolo 29">
            <a:extLst>
              <a:ext uri="{FF2B5EF4-FFF2-40B4-BE49-F238E27FC236}">
                <a16:creationId xmlns:a16="http://schemas.microsoft.com/office/drawing/2014/main" id="{EAB46569-F220-034E-9077-0344C6DF7889}"/>
              </a:ext>
            </a:extLst>
          </p:cNvPr>
          <p:cNvSpPr/>
          <p:nvPr/>
        </p:nvSpPr>
        <p:spPr>
          <a:xfrm>
            <a:off x="224142" y="5229288"/>
            <a:ext cx="2065808" cy="738664"/>
          </a:xfrm>
          <a:prstGeom prst="rect">
            <a:avLst/>
          </a:prstGeom>
          <a:solidFill>
            <a:schemeClr val="accent6">
              <a:lumMod val="40000"/>
              <a:lumOff val="60000"/>
            </a:schemeClr>
          </a:solidFill>
        </p:spPr>
        <p:txBody>
          <a:bodyPr wrap="square" lIns="91440" tIns="45720" rIns="91440" bIns="45720">
            <a:spAutoFit/>
          </a:bodyPr>
          <a:lstStyle/>
          <a:p>
            <a:pPr algn="ctr"/>
            <a:r>
              <a:rPr lang="it-IT" sz="1400" dirty="0">
                <a:ln w="0"/>
                <a:solidFill>
                  <a:srgbClr val="009051"/>
                </a:solidFill>
                <a:effectLst>
                  <a:outerShdw blurRad="38100" dist="19050" dir="2700000" algn="tl" rotWithShape="0">
                    <a:schemeClr val="dk1">
                      <a:alpha val="40000"/>
                    </a:schemeClr>
                  </a:outerShdw>
                </a:effectLst>
              </a:rPr>
              <a:t>AFFIDAMENTO CON FINANZIAMENTO PARZIALE</a:t>
            </a:r>
            <a:endParaRPr lang="it-IT" sz="1400" b="0" cap="none" spc="0" dirty="0">
              <a:ln w="0"/>
              <a:solidFill>
                <a:srgbClr val="009051"/>
              </a:solidFill>
              <a:effectLst>
                <a:outerShdw blurRad="38100" dist="19050" dir="2700000" algn="tl" rotWithShape="0">
                  <a:schemeClr val="dk1">
                    <a:alpha val="40000"/>
                  </a:schemeClr>
                </a:outerShdw>
              </a:effectLst>
            </a:endParaRPr>
          </a:p>
        </p:txBody>
      </p:sp>
      <p:sp>
        <p:nvSpPr>
          <p:cNvPr id="31" name="CasellaDiTesto 30"/>
          <p:cNvSpPr txBox="1"/>
          <p:nvPr/>
        </p:nvSpPr>
        <p:spPr>
          <a:xfrm>
            <a:off x="2329536" y="5197935"/>
            <a:ext cx="9748855" cy="954107"/>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just"/>
            <a:r>
              <a:rPr lang="it-IT" sz="1400" dirty="0"/>
              <a:t>Per gli anni dal </a:t>
            </a:r>
            <a:r>
              <a:rPr lang="it-IT" sz="1400" i="1" u="sng" dirty="0"/>
              <a:t>2019 al 2023 </a:t>
            </a:r>
            <a:r>
              <a:rPr lang="it-IT" sz="1400" dirty="0"/>
              <a:t>i soggetti attuatori di opere per le quali deve essere realizzata la progettazione possono avviare le relative procedure di affidamento anche in caso di disponibilità di finanziamenti limitati alle sole attività di progettazione. </a:t>
            </a:r>
          </a:p>
          <a:p>
            <a:pPr algn="just"/>
            <a:r>
              <a:rPr lang="it-IT" sz="1400" dirty="0"/>
              <a:t>Le opere la cui progettazione è stata realizzata ai sensi del periodo precedente sono considerate prioritariamente ai fini dell’assegnazione dei finanziamenti per la loro realizzazione</a:t>
            </a:r>
          </a:p>
        </p:txBody>
      </p:sp>
    </p:spTree>
    <p:extLst>
      <p:ext uri="{BB962C8B-B14F-4D97-AF65-F5344CB8AC3E}">
        <p14:creationId xmlns:p14="http://schemas.microsoft.com/office/powerpoint/2010/main" val="609801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241993"/>
            <a:ext cx="9536220" cy="830997"/>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MODIFICHE AL DECRETO-LEGGE 18 APRILE 2019, N. 32 E PRIME MISURE DI RIDUZIONE DELLE STAZIONI APPALTANTI</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52</a:t>
            </a:r>
          </a:p>
        </p:txBody>
      </p:sp>
      <p:sp>
        <p:nvSpPr>
          <p:cNvPr id="10" name="Rettangolo 9">
            <a:extLst>
              <a:ext uri="{FF2B5EF4-FFF2-40B4-BE49-F238E27FC236}">
                <a16:creationId xmlns:a16="http://schemas.microsoft.com/office/drawing/2014/main" id="{5FCBAAA7-8C3F-1B43-B78E-463A18169AA2}"/>
              </a:ext>
            </a:extLst>
          </p:cNvPr>
          <p:cNvSpPr/>
          <p:nvPr/>
        </p:nvSpPr>
        <p:spPr>
          <a:xfrm>
            <a:off x="2289950" y="1511315"/>
            <a:ext cx="7612147"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PROROGHE – QUALIFICAZIONE DELLE STAZIONI APPALTANTI</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8" name="Rettangolo 17">
            <a:extLst>
              <a:ext uri="{FF2B5EF4-FFF2-40B4-BE49-F238E27FC236}">
                <a16:creationId xmlns:a16="http://schemas.microsoft.com/office/drawing/2014/main" id="{EAB46569-F220-034E-9077-0344C6DF7889}"/>
              </a:ext>
            </a:extLst>
          </p:cNvPr>
          <p:cNvSpPr/>
          <p:nvPr/>
        </p:nvSpPr>
        <p:spPr>
          <a:xfrm>
            <a:off x="180366" y="2307760"/>
            <a:ext cx="2065808" cy="1323439"/>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AFFIDAMENTO SULLA BASE DEL PROGETTO DEFINITIVO PER MANUTENZIONE ORD./STRA.</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3" name="CasellaDiTesto 2">
            <a:extLst>
              <a:ext uri="{FF2B5EF4-FFF2-40B4-BE49-F238E27FC236}">
                <a16:creationId xmlns:a16="http://schemas.microsoft.com/office/drawing/2014/main" id="{B9A3BF10-BE89-754B-9254-D45BB57E578E}"/>
              </a:ext>
            </a:extLst>
          </p:cNvPr>
          <p:cNvSpPr txBox="1"/>
          <p:nvPr/>
        </p:nvSpPr>
        <p:spPr>
          <a:xfrm>
            <a:off x="2369125" y="2166845"/>
            <a:ext cx="9709267" cy="1600438"/>
          </a:xfrm>
          <a:prstGeom prst="rect">
            <a:avLst/>
          </a:prstGeom>
          <a:solidFill>
            <a:schemeClr val="bg2"/>
          </a:solidFill>
          <a:effectLst>
            <a:outerShdw blurRad="50800" dist="38100" algn="l" rotWithShape="0">
              <a:prstClr val="black">
                <a:alpha val="40000"/>
              </a:prstClr>
            </a:outerShdw>
          </a:effectLst>
        </p:spPr>
        <p:txBody>
          <a:bodyPr wrap="square" rtlCol="0">
            <a:spAutoFit/>
          </a:bodyPr>
          <a:lstStyle/>
          <a:p>
            <a:pPr algn="just"/>
            <a:r>
              <a:rPr lang="it-IT" sz="1400" dirty="0"/>
              <a:t>Per gli anni </a:t>
            </a:r>
            <a:r>
              <a:rPr lang="it-IT" sz="1400" i="1" u="sng" dirty="0"/>
              <a:t>dal 2019 al 2023, </a:t>
            </a:r>
            <a:r>
              <a:rPr lang="it-IT" sz="1400" dirty="0"/>
              <a:t>i contratti </a:t>
            </a:r>
            <a:r>
              <a:rPr lang="it-IT" sz="1400" b="1" dirty="0"/>
              <a:t>di lavori di manutenzione ordinaria e straordinaria</a:t>
            </a:r>
            <a:r>
              <a:rPr lang="it-IT" sz="1400" dirty="0"/>
              <a:t>, ad esclusione degli interventi di manutenzione straordinaria che prevedono il rinnovo o la sostituzione di parti strutturali delle opere o di impianti, possono essere affidati, nel rispetto delle procedure di scelta del contraente previste dal decreto legislativo 18 aprile 2016, n. 50, sulla base del </a:t>
            </a:r>
            <a:r>
              <a:rPr lang="it-IT" sz="1400" b="1" dirty="0"/>
              <a:t>progetto definitivo </a:t>
            </a:r>
            <a:r>
              <a:rPr lang="it-IT" sz="1400" dirty="0"/>
              <a:t>costituito almeno da una relazione generale, dall’elenco dei prezzi unitari delle lavorazioni previste, dal computo metrico-estimativo, dal piano di sicurezza e di coordinamento con l’individuazione analitica dei costi della sicurezza da non assoggettare a ribasso. </a:t>
            </a:r>
            <a:r>
              <a:rPr lang="it-IT" sz="1400" b="1" dirty="0"/>
              <a:t>L’esecuzione dei predetti lavori può prescindere dall’avvenuta redazione e approvazione del progetto esecutivo.</a:t>
            </a:r>
          </a:p>
        </p:txBody>
      </p:sp>
      <p:sp>
        <p:nvSpPr>
          <p:cNvPr id="24" name="Rettangolo 23">
            <a:extLst>
              <a:ext uri="{FF2B5EF4-FFF2-40B4-BE49-F238E27FC236}">
                <a16:creationId xmlns:a16="http://schemas.microsoft.com/office/drawing/2014/main" id="{EAB46569-F220-034E-9077-0344C6DF7889}"/>
              </a:ext>
            </a:extLst>
          </p:cNvPr>
          <p:cNvSpPr/>
          <p:nvPr/>
        </p:nvSpPr>
        <p:spPr>
          <a:xfrm>
            <a:off x="192914" y="4096325"/>
            <a:ext cx="2040712" cy="584775"/>
          </a:xfrm>
          <a:prstGeom prst="rect">
            <a:avLst/>
          </a:prstGeom>
          <a:solidFill>
            <a:schemeClr val="accent6">
              <a:lumMod val="40000"/>
              <a:lumOff val="60000"/>
            </a:schemeClr>
          </a:solidFill>
        </p:spPr>
        <p:txBody>
          <a:bodyPr wrap="square" lIns="91440" tIns="45720" rIns="91440" bIns="45720">
            <a:spAutoFit/>
          </a:bodyPr>
          <a:lstStyle/>
          <a:p>
            <a:pPr algn="ctr"/>
            <a:r>
              <a:rPr lang="it-IT" sz="1600" dirty="0">
                <a:ln w="0"/>
                <a:solidFill>
                  <a:srgbClr val="009051"/>
                </a:solidFill>
                <a:effectLst>
                  <a:outerShdw blurRad="38100" dist="19050" dir="2700000" algn="tl" rotWithShape="0">
                    <a:schemeClr val="dk1">
                      <a:alpha val="40000"/>
                    </a:schemeClr>
                  </a:outerShdw>
                </a:effectLst>
              </a:rPr>
              <a:t>TERNA DEI SUBAPPALTATORI</a:t>
            </a:r>
            <a:endParaRPr lang="it-IT" sz="1600" b="0" cap="none" spc="0" dirty="0">
              <a:ln w="0"/>
              <a:solidFill>
                <a:srgbClr val="009051"/>
              </a:solidFill>
              <a:effectLst>
                <a:outerShdw blurRad="38100" dist="19050" dir="2700000" algn="tl" rotWithShape="0">
                  <a:schemeClr val="dk1">
                    <a:alpha val="40000"/>
                  </a:schemeClr>
                </a:outerShdw>
              </a:effectLst>
            </a:endParaRPr>
          </a:p>
        </p:txBody>
      </p:sp>
      <p:sp>
        <p:nvSpPr>
          <p:cNvPr id="2" name="CasellaDiTesto 1"/>
          <p:cNvSpPr txBox="1"/>
          <p:nvPr/>
        </p:nvSpPr>
        <p:spPr>
          <a:xfrm>
            <a:off x="2369125" y="4234823"/>
            <a:ext cx="9709266" cy="307777"/>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r>
              <a:rPr lang="it-IT" sz="1400" dirty="0"/>
              <a:t>Fino al 31 Dicembre 2021 è sospeso l’obbligo, in sede di formulazione dell’offerta, di indicare la terna dei subappaltatori</a:t>
            </a:r>
          </a:p>
        </p:txBody>
      </p:sp>
    </p:spTree>
    <p:extLst>
      <p:ext uri="{BB962C8B-B14F-4D97-AF65-F5344CB8AC3E}">
        <p14:creationId xmlns:p14="http://schemas.microsoft.com/office/powerpoint/2010/main" val="260328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A8D41153-568B-854F-B66E-10FED1722E3B}"/>
              </a:ext>
            </a:extLst>
          </p:cNvPr>
          <p:cNvSpPr txBox="1"/>
          <p:nvPr/>
        </p:nvSpPr>
        <p:spPr>
          <a:xfrm>
            <a:off x="226695" y="1508166"/>
            <a:ext cx="11738610" cy="4308872"/>
          </a:xfrm>
          <a:prstGeom prst="rect">
            <a:avLst/>
          </a:prstGeom>
          <a:noFill/>
        </p:spPr>
        <p:txBody>
          <a:bodyPr wrap="square" lIns="90000" rtlCol="0">
            <a:spAutoFit/>
          </a:bodyPr>
          <a:lstStyle/>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dirty="0">
                <a:solidFill>
                  <a:srgbClr val="000000"/>
                </a:solidFill>
                <a:cs typeface="Arial" pitchFamily="34"/>
              </a:rPr>
              <a:t>ART. 47 ➝ </a:t>
            </a:r>
            <a:r>
              <a:rPr lang="it-IT" sz="1600" kern="0" dirty="0">
                <a:solidFill>
                  <a:srgbClr val="000000"/>
                </a:solidFill>
                <a:cs typeface="Arial" pitchFamily="34"/>
              </a:rPr>
              <a:t>Pari opportunità, generazionali e di genere, nei contratti pubblici PNRR e PNC</a:t>
            </a:r>
          </a:p>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dirty="0">
                <a:solidFill>
                  <a:srgbClr val="000000"/>
                </a:solidFill>
                <a:cs typeface="Arial" pitchFamily="34"/>
              </a:rPr>
              <a:t>ART. 48 ➝ </a:t>
            </a:r>
            <a:r>
              <a:rPr lang="it-IT" sz="1600" kern="0" dirty="0">
                <a:solidFill>
                  <a:srgbClr val="000000"/>
                </a:solidFill>
                <a:cs typeface="Arial" pitchFamily="34"/>
              </a:rPr>
              <a:t>Semplificazioni in materia di affidamento dei contratti pubblici PNRR e PNC </a:t>
            </a:r>
          </a:p>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dirty="0">
                <a:solidFill>
                  <a:srgbClr val="000000"/>
                </a:solidFill>
                <a:cs typeface="Arial" pitchFamily="34"/>
              </a:rPr>
              <a:t>ART. </a:t>
            </a:r>
            <a:r>
              <a:rPr lang="it-IT" sz="1600" b="1" kern="0" dirty="0">
                <a:solidFill>
                  <a:srgbClr val="000000"/>
                </a:solidFill>
                <a:cs typeface="Arial" pitchFamily="34"/>
              </a:rPr>
              <a:t>49</a:t>
            </a:r>
            <a:r>
              <a:rPr lang="it-IT" sz="1600" b="1" dirty="0">
                <a:solidFill>
                  <a:srgbClr val="000000"/>
                </a:solidFill>
                <a:cs typeface="Arial" pitchFamily="34"/>
              </a:rPr>
              <a:t> </a:t>
            </a:r>
            <a:r>
              <a:rPr lang="it-IT" sz="1600" b="1" kern="0" dirty="0">
                <a:solidFill>
                  <a:srgbClr val="000000"/>
                </a:solidFill>
                <a:cs typeface="Arial" pitchFamily="34"/>
              </a:rPr>
              <a:t>➝ </a:t>
            </a:r>
            <a:r>
              <a:rPr lang="it-IT" sz="1600" dirty="0">
                <a:solidFill>
                  <a:srgbClr val="000000"/>
                </a:solidFill>
                <a:cs typeface="Arial" pitchFamily="34"/>
              </a:rPr>
              <a:t>Modifiche alla disciplina del subappalto</a:t>
            </a:r>
          </a:p>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dirty="0">
                <a:solidFill>
                  <a:srgbClr val="000000"/>
                </a:solidFill>
                <a:cs typeface="Arial" pitchFamily="34"/>
              </a:rPr>
              <a:t>ART. 50</a:t>
            </a:r>
            <a:r>
              <a:rPr lang="it-IT" sz="1600" dirty="0">
                <a:solidFill>
                  <a:srgbClr val="000000"/>
                </a:solidFill>
                <a:cs typeface="Arial" pitchFamily="34"/>
              </a:rPr>
              <a:t> ➝ Semplificazioni in materia di esecuzione dei contratti pubblici PNRR e PNC</a:t>
            </a:r>
          </a:p>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dirty="0">
                <a:solidFill>
                  <a:srgbClr val="000000"/>
                </a:solidFill>
                <a:cs typeface="Arial" pitchFamily="34"/>
              </a:rPr>
              <a:t>ART. 51 ➝</a:t>
            </a:r>
            <a:r>
              <a:rPr lang="it-IT" sz="1600" dirty="0">
                <a:solidFill>
                  <a:srgbClr val="000000"/>
                </a:solidFill>
                <a:cs typeface="Arial" pitchFamily="34"/>
              </a:rPr>
              <a:t> </a:t>
            </a:r>
            <a:r>
              <a:rPr lang="it-IT" sz="1600" kern="0" dirty="0">
                <a:solidFill>
                  <a:srgbClr val="000000"/>
                </a:solidFill>
                <a:cs typeface="Arial" pitchFamily="34"/>
              </a:rPr>
              <a:t>Modifiche al decreto-legge 16 luglio 2020, n. 76</a:t>
            </a:r>
            <a:endParaRPr lang="it-IT" sz="1600" b="1" kern="0" dirty="0">
              <a:solidFill>
                <a:srgbClr val="000000"/>
              </a:solidFill>
              <a:cs typeface="Arial" pitchFamily="34"/>
            </a:endParaRPr>
          </a:p>
          <a:p>
            <a:pPr marL="285750" lvl="0" indent="-285750" algn="just">
              <a:lnSpc>
                <a:spcPct val="200000"/>
              </a:lnSpc>
              <a:buSzPct val="100000"/>
              <a:buFont typeface="Arial" pitchFamily="34"/>
              <a:buChar char="•"/>
              <a:defRPr sz="1800" b="0" i="0" u="none" strike="noStrike" kern="0" cap="none" spc="0" baseline="0">
                <a:solidFill>
                  <a:srgbClr val="000000"/>
                </a:solidFill>
                <a:uFillTx/>
              </a:defRPr>
            </a:pPr>
            <a:r>
              <a:rPr lang="it-IT" sz="1600" b="1" kern="0" dirty="0">
                <a:solidFill>
                  <a:srgbClr val="000000"/>
                </a:solidFill>
                <a:cs typeface="Arial" pitchFamily="34"/>
              </a:rPr>
              <a:t>ART. 52 ➝ </a:t>
            </a:r>
            <a:r>
              <a:rPr lang="it-IT" sz="1600" kern="0" dirty="0">
                <a:solidFill>
                  <a:srgbClr val="000000"/>
                </a:solidFill>
                <a:cs typeface="Arial" pitchFamily="34"/>
              </a:rPr>
              <a:t>Modifiche al decreto-legge 18 aprile 2019, n. 32 e prime misure di riduzione delle stazioni appaltanti</a:t>
            </a:r>
          </a:p>
          <a:p>
            <a:pPr marL="285750" lvl="0" indent="-285750">
              <a:lnSpc>
                <a:spcPct val="200000"/>
              </a:lnSpc>
              <a:buSzPct val="100000"/>
              <a:buFont typeface="Arial" pitchFamily="34"/>
              <a:buChar char="•"/>
              <a:defRPr sz="1800" b="0" i="0" u="none" strike="noStrike" kern="0" cap="none" spc="0" baseline="0">
                <a:solidFill>
                  <a:srgbClr val="000000"/>
                </a:solidFill>
                <a:uFillTx/>
              </a:defRPr>
            </a:pPr>
            <a:r>
              <a:rPr lang="it-IT" sz="1600" b="1" kern="0" dirty="0">
                <a:solidFill>
                  <a:srgbClr val="000000"/>
                </a:solidFill>
                <a:cs typeface="Arial" pitchFamily="34"/>
              </a:rPr>
              <a:t>ART. 53 ➝ </a:t>
            </a:r>
            <a:r>
              <a:rPr lang="it-IT" sz="1600" kern="0" dirty="0">
                <a:solidFill>
                  <a:srgbClr val="000000"/>
                </a:solidFill>
                <a:cs typeface="Arial" pitchFamily="34"/>
              </a:rPr>
              <a:t>Semplificazione degli acquisti di beni e servizi informatici strumentali alla realizzazione del PNRR e in materia di procedure di e-</a:t>
            </a:r>
            <a:r>
              <a:rPr lang="it-IT" sz="1600" kern="0" dirty="0" err="1">
                <a:solidFill>
                  <a:srgbClr val="000000"/>
                </a:solidFill>
                <a:cs typeface="Arial" pitchFamily="34"/>
              </a:rPr>
              <a:t>procurement</a:t>
            </a:r>
            <a:r>
              <a:rPr lang="it-IT" sz="1600" kern="0" dirty="0">
                <a:solidFill>
                  <a:srgbClr val="000000"/>
                </a:solidFill>
                <a:cs typeface="Arial" pitchFamily="34"/>
              </a:rPr>
              <a:t> e acquisto di beni e servizi informatici</a:t>
            </a:r>
          </a:p>
          <a:p>
            <a:endParaRPr lang="it-IT" dirty="0"/>
          </a:p>
        </p:txBody>
      </p:sp>
      <p:pic>
        <p:nvPicPr>
          <p:cNvPr id="8" name="Immagine 7" descr="Immagine che contiene testo&#10;&#10;Descrizione generata automaticamente">
            <a:extLst>
              <a:ext uri="{FF2B5EF4-FFF2-40B4-BE49-F238E27FC236}">
                <a16:creationId xmlns:a16="http://schemas.microsoft.com/office/drawing/2014/main" id="{0ECF0D03-CBEF-4947-B8CF-5B7672293E41}"/>
              </a:ext>
            </a:extLst>
          </p:cNvPr>
          <p:cNvPicPr>
            <a:picLocks noChangeAspect="1"/>
          </p:cNvPicPr>
          <p:nvPr/>
        </p:nvPicPr>
        <p:blipFill>
          <a:blip r:embed="rId2"/>
          <a:stretch>
            <a:fillRect/>
          </a:stretch>
        </p:blipFill>
        <p:spPr>
          <a:xfrm>
            <a:off x="1" y="5817038"/>
            <a:ext cx="2427890" cy="1040962"/>
          </a:xfrm>
          <a:prstGeom prst="rect">
            <a:avLst/>
          </a:prstGeom>
        </p:spPr>
      </p:pic>
      <p:sp>
        <p:nvSpPr>
          <p:cNvPr id="2" name="Rettangolo 1">
            <a:extLst>
              <a:ext uri="{FF2B5EF4-FFF2-40B4-BE49-F238E27FC236}">
                <a16:creationId xmlns:a16="http://schemas.microsoft.com/office/drawing/2014/main" id="{6D8A9CBF-2771-7C4C-91A0-D35733B49C81}"/>
              </a:ext>
            </a:extLst>
          </p:cNvPr>
          <p:cNvSpPr/>
          <p:nvPr/>
        </p:nvSpPr>
        <p:spPr>
          <a:xfrm>
            <a:off x="0" y="0"/>
            <a:ext cx="12192000" cy="1062990"/>
          </a:xfrm>
          <a:prstGeom prst="rect">
            <a:avLst/>
          </a:prstGeom>
          <a:solidFill>
            <a:srgbClr val="0090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Rettangolo 10">
            <a:extLst>
              <a:ext uri="{FF2B5EF4-FFF2-40B4-BE49-F238E27FC236}">
                <a16:creationId xmlns:a16="http://schemas.microsoft.com/office/drawing/2014/main" id="{0CB72DD5-67FF-C443-ACF4-76C00C23C325}"/>
              </a:ext>
            </a:extLst>
          </p:cNvPr>
          <p:cNvSpPr/>
          <p:nvPr/>
        </p:nvSpPr>
        <p:spPr>
          <a:xfrm>
            <a:off x="3108116" y="177552"/>
            <a:ext cx="5635834" cy="707886"/>
          </a:xfrm>
          <a:prstGeom prst="rect">
            <a:avLst/>
          </a:prstGeom>
          <a:noFill/>
        </p:spPr>
        <p:txBody>
          <a:bodyPr wrap="square" lIns="91440" tIns="45720" rIns="91440" bIns="45720">
            <a:spAutoFit/>
          </a:bodyPr>
          <a:lstStyle/>
          <a:p>
            <a:pPr algn="ctr"/>
            <a:r>
              <a:rPr lang="it-IT" sz="4000" b="0" cap="none" spc="0" dirty="0">
                <a:ln w="0"/>
                <a:solidFill>
                  <a:schemeClr val="bg1"/>
                </a:solidFill>
                <a:effectLst>
                  <a:outerShdw blurRad="38100" dist="19050" dir="2700000" algn="tl" rotWithShape="0">
                    <a:schemeClr val="dk1">
                      <a:alpha val="40000"/>
                    </a:schemeClr>
                  </a:outerShdw>
                </a:effectLst>
              </a:rPr>
              <a:t>Indice Normativo</a:t>
            </a:r>
          </a:p>
        </p:txBody>
      </p:sp>
    </p:spTree>
    <p:extLst>
      <p:ext uri="{BB962C8B-B14F-4D97-AF65-F5344CB8AC3E}">
        <p14:creationId xmlns:p14="http://schemas.microsoft.com/office/powerpoint/2010/main" val="2655072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667829" y="51611"/>
            <a:ext cx="9023118" cy="1200329"/>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SEMPLIFICAZIONE DEGLI ACQUISTI DI BENI E SERVIZI INFORMATICI STRUMENTALI ALLA REALIZZAZIONE DEL PNRR E IN MATERIA DI PROCEDURE DI E-PROCUREMENT</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53</a:t>
            </a:r>
          </a:p>
        </p:txBody>
      </p:sp>
      <p:sp>
        <p:nvSpPr>
          <p:cNvPr id="10" name="Rettangolo 9">
            <a:extLst>
              <a:ext uri="{FF2B5EF4-FFF2-40B4-BE49-F238E27FC236}">
                <a16:creationId xmlns:a16="http://schemas.microsoft.com/office/drawing/2014/main" id="{5FCBAAA7-8C3F-1B43-B78E-463A18169AA2}"/>
              </a:ext>
            </a:extLst>
          </p:cNvPr>
          <p:cNvSpPr/>
          <p:nvPr/>
        </p:nvSpPr>
        <p:spPr>
          <a:xfrm>
            <a:off x="4439378" y="1527302"/>
            <a:ext cx="2849947"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SERVIZI INFORMATICI</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9" name="CasellaDiTesto 8">
            <a:extLst>
              <a:ext uri="{FF2B5EF4-FFF2-40B4-BE49-F238E27FC236}">
                <a16:creationId xmlns:a16="http://schemas.microsoft.com/office/drawing/2014/main" id="{ECBC370A-177B-4747-8E6F-7281BBEFB210}"/>
              </a:ext>
            </a:extLst>
          </p:cNvPr>
          <p:cNvSpPr txBox="1"/>
          <p:nvPr/>
        </p:nvSpPr>
        <p:spPr>
          <a:xfrm>
            <a:off x="535383" y="2265538"/>
            <a:ext cx="8568033" cy="2308324"/>
          </a:xfrm>
          <a:prstGeom prst="rect">
            <a:avLst/>
          </a:prstGeom>
          <a:solidFill>
            <a:schemeClr val="bg2"/>
          </a:solidFill>
          <a:effectLst>
            <a:outerShdw blurRad="63500" dist="25400" sx="102000" sy="102000" algn="ctr" rotWithShape="0">
              <a:prstClr val="black">
                <a:alpha val="40000"/>
              </a:prstClr>
            </a:outerShdw>
          </a:effectLst>
        </p:spPr>
        <p:txBody>
          <a:bodyPr wrap="square" rtlCol="0">
            <a:spAutoFit/>
          </a:bodyPr>
          <a:lstStyle/>
          <a:p>
            <a:pPr algn="just"/>
            <a:r>
              <a:rPr lang="it-IT" b="1" dirty="0"/>
              <a:t>Procedura negoziata senza bando </a:t>
            </a:r>
            <a:r>
              <a:rPr lang="it-IT" dirty="0"/>
              <a:t>di cui all’art. 48 per l’acquisto di </a:t>
            </a:r>
            <a:r>
              <a:rPr lang="it-IT" b="1" dirty="0"/>
              <a:t>beni e servizi informatici in </a:t>
            </a:r>
            <a:r>
              <a:rPr lang="it-IT" b="1" dirty="0" err="1"/>
              <a:t>cloud</a:t>
            </a:r>
            <a:r>
              <a:rPr lang="it-IT" b="1" dirty="0"/>
              <a:t> sopra la soglia UE </a:t>
            </a:r>
            <a:r>
              <a:rPr lang="it-IT" dirty="0"/>
              <a:t>nonché servizi di connettività finanziati anche in parte con il PNRR la cui determina a contrarre o altro atto di avvio del procedimento sia adottato entro il 31 dicembre 2026 (art. 53 co.1).</a:t>
            </a:r>
          </a:p>
          <a:p>
            <a:pPr algn="just"/>
            <a:endParaRPr lang="it-IT" dirty="0"/>
          </a:p>
          <a:p>
            <a:pPr marL="285750" indent="-285750" algn="just">
              <a:buFont typeface="Wingdings" pitchFamily="2" charset="2"/>
              <a:buChar char="q"/>
            </a:pPr>
            <a:r>
              <a:rPr lang="it-IT" dirty="0"/>
              <a:t>Le amministrazioni </a:t>
            </a:r>
            <a:r>
              <a:rPr lang="it-IT" b="1" dirty="0"/>
              <a:t>stipulano immediatamente </a:t>
            </a:r>
            <a:r>
              <a:rPr lang="it-IT" dirty="0"/>
              <a:t>il contratto in base all’autocertificazione dell’OE aggiudicatario attestante il possesso dei requisiti generali, finanziari e tecnici. In questo caso vige la </a:t>
            </a:r>
            <a:r>
              <a:rPr lang="it-IT" b="1" dirty="0"/>
              <a:t>condizione risolutiva </a:t>
            </a:r>
            <a:r>
              <a:rPr lang="it-IT" dirty="0"/>
              <a:t>(art. 53 co.2).</a:t>
            </a:r>
          </a:p>
        </p:txBody>
      </p:sp>
      <p:pic>
        <p:nvPicPr>
          <p:cNvPr id="15" name="Elemento grafico 14" descr="Freccia: curva oraria con riempimento a tinta unita">
            <a:extLst>
              <a:ext uri="{FF2B5EF4-FFF2-40B4-BE49-F238E27FC236}">
                <a16:creationId xmlns:a16="http://schemas.microsoft.com/office/drawing/2014/main" id="{1F82FF7D-1ACD-8547-9B40-A60270593D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9103416" y="4089385"/>
            <a:ext cx="914400" cy="914400"/>
          </a:xfrm>
          <a:prstGeom prst="rect">
            <a:avLst/>
          </a:prstGeom>
        </p:spPr>
      </p:pic>
      <p:sp>
        <p:nvSpPr>
          <p:cNvPr id="16" name="CasellaDiTesto 15">
            <a:extLst>
              <a:ext uri="{FF2B5EF4-FFF2-40B4-BE49-F238E27FC236}">
                <a16:creationId xmlns:a16="http://schemas.microsoft.com/office/drawing/2014/main" id="{1CFB0EBF-CEE7-8243-844F-7BC491C94E9C}"/>
              </a:ext>
            </a:extLst>
          </p:cNvPr>
          <p:cNvSpPr txBox="1"/>
          <p:nvPr/>
        </p:nvSpPr>
        <p:spPr>
          <a:xfrm>
            <a:off x="5596128" y="5127432"/>
            <a:ext cx="6260592" cy="1200329"/>
          </a:xfrm>
          <a:prstGeom prst="rect">
            <a:avLst/>
          </a:prstGeom>
          <a:solidFill>
            <a:schemeClr val="bg2"/>
          </a:solidFill>
          <a:effectLst>
            <a:outerShdw blurRad="63500" dist="12700" sx="102000" sy="102000" algn="ctr" rotWithShape="0">
              <a:prstClr val="black">
                <a:alpha val="40000"/>
              </a:prstClr>
            </a:outerShdw>
          </a:effectLst>
        </p:spPr>
        <p:txBody>
          <a:bodyPr wrap="square" rtlCol="0">
            <a:spAutoFit/>
          </a:bodyPr>
          <a:lstStyle/>
          <a:p>
            <a:r>
              <a:rPr lang="it-IT" dirty="0"/>
              <a:t>La procedura negoziata senza bando può essere applicata anche se si tratta di casi di </a:t>
            </a:r>
            <a:r>
              <a:rPr lang="it-IT" b="1" dirty="0"/>
              <a:t>rapida obsolescenza tecnologica</a:t>
            </a:r>
            <a:r>
              <a:rPr lang="it-IT" dirty="0"/>
              <a:t> delle soluzioni disponibili che dunque non rendono possibile ricorrere ad altre procedure di affidamento (art. 53 co.1).</a:t>
            </a:r>
          </a:p>
        </p:txBody>
      </p:sp>
    </p:spTree>
    <p:extLst>
      <p:ext uri="{BB962C8B-B14F-4D97-AF65-F5344CB8AC3E}">
        <p14:creationId xmlns:p14="http://schemas.microsoft.com/office/powerpoint/2010/main" val="2381411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667829" y="51611"/>
            <a:ext cx="9023118" cy="1200329"/>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SEMPLIFICAZIONE DEGLI ACQUISTI DI BENI E SERVIZI INFORMATICI STRUMENTALI ALLA REALIZZAZIONE DEL PNRR E IN MATERIA DI PROCEDURE DI E-PROCUREMENT</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53</a:t>
            </a:r>
          </a:p>
        </p:txBody>
      </p:sp>
      <p:sp>
        <p:nvSpPr>
          <p:cNvPr id="10" name="Rettangolo 9">
            <a:extLst>
              <a:ext uri="{FF2B5EF4-FFF2-40B4-BE49-F238E27FC236}">
                <a16:creationId xmlns:a16="http://schemas.microsoft.com/office/drawing/2014/main" id="{5FCBAAA7-8C3F-1B43-B78E-463A18169AA2}"/>
              </a:ext>
            </a:extLst>
          </p:cNvPr>
          <p:cNvSpPr/>
          <p:nvPr/>
        </p:nvSpPr>
        <p:spPr>
          <a:xfrm>
            <a:off x="4093109" y="1341109"/>
            <a:ext cx="4005777"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PROCEDURE E-PROCUREMENT</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13" name="Rettangolo 12">
            <a:extLst>
              <a:ext uri="{FF2B5EF4-FFF2-40B4-BE49-F238E27FC236}">
                <a16:creationId xmlns:a16="http://schemas.microsoft.com/office/drawing/2014/main" id="{B418EE10-8A3E-1C4B-B10E-399DF1520B2D}"/>
              </a:ext>
            </a:extLst>
          </p:cNvPr>
          <p:cNvSpPr/>
          <p:nvPr/>
        </p:nvSpPr>
        <p:spPr>
          <a:xfrm>
            <a:off x="996984" y="2016099"/>
            <a:ext cx="2581497" cy="646331"/>
          </a:xfrm>
          <a:prstGeom prst="rect">
            <a:avLst/>
          </a:prstGeom>
          <a:solidFill>
            <a:schemeClr val="accent6">
              <a:lumMod val="40000"/>
              <a:lumOff val="60000"/>
            </a:schemeClr>
          </a:solidFill>
        </p:spPr>
        <p:txBody>
          <a:bodyPr wrap="square" lIns="91440" tIns="45720" rIns="91440" bIns="45720">
            <a:spAutoFit/>
          </a:bodyPr>
          <a:lstStyle/>
          <a:p>
            <a:pPr algn="ctr"/>
            <a:r>
              <a:rPr lang="it-IT" dirty="0">
                <a:ln w="0"/>
                <a:solidFill>
                  <a:srgbClr val="009051"/>
                </a:solidFill>
                <a:effectLst>
                  <a:outerShdw blurRad="38100" dist="19050" dir="2700000" algn="tl" rotWithShape="0">
                    <a:schemeClr val="dk1">
                      <a:alpha val="40000"/>
                    </a:schemeClr>
                  </a:outerShdw>
                </a:effectLst>
              </a:rPr>
              <a:t>Pubblicazione sul profilo del committente</a:t>
            </a:r>
            <a:endParaRPr lang="it-IT" b="0" cap="none" spc="0" dirty="0">
              <a:ln w="0"/>
              <a:solidFill>
                <a:srgbClr val="009051"/>
              </a:solidFill>
              <a:effectLst>
                <a:outerShdw blurRad="38100" dist="19050" dir="2700000" algn="tl" rotWithShape="0">
                  <a:schemeClr val="dk1">
                    <a:alpha val="40000"/>
                  </a:schemeClr>
                </a:outerShdw>
              </a:effectLst>
            </a:endParaRPr>
          </a:p>
        </p:txBody>
      </p:sp>
      <p:sp>
        <p:nvSpPr>
          <p:cNvPr id="6" name="CasellaDiTesto 5">
            <a:extLst>
              <a:ext uri="{FF2B5EF4-FFF2-40B4-BE49-F238E27FC236}">
                <a16:creationId xmlns:a16="http://schemas.microsoft.com/office/drawing/2014/main" id="{89DB0D8F-C17D-C24B-AEF9-94A1FB8295B9}"/>
              </a:ext>
            </a:extLst>
          </p:cNvPr>
          <p:cNvSpPr txBox="1"/>
          <p:nvPr/>
        </p:nvSpPr>
        <p:spPr>
          <a:xfrm>
            <a:off x="996984" y="2764410"/>
            <a:ext cx="2581497" cy="2862322"/>
          </a:xfrm>
          <a:prstGeom prst="rect">
            <a:avLst/>
          </a:prstGeom>
          <a:noFill/>
        </p:spPr>
        <p:txBody>
          <a:bodyPr wrap="square" rtlCol="0">
            <a:spAutoFit/>
          </a:bodyPr>
          <a:lstStyle/>
          <a:p>
            <a:pPr algn="just"/>
            <a:r>
              <a:rPr lang="it-IT" dirty="0"/>
              <a:t>L’art. 29 del Codice Appalti è modificato nel senso che l’obbligo di pubblicazione sul profilo committente vige non solo per la procedura di affidamento ma anche per quella relativa alla fase di </a:t>
            </a:r>
            <a:r>
              <a:rPr lang="it-IT" b="1" dirty="0"/>
              <a:t>esecuzione </a:t>
            </a:r>
            <a:r>
              <a:rPr lang="it-IT" dirty="0"/>
              <a:t>(Art. 53 co.5, n. 1).</a:t>
            </a:r>
          </a:p>
        </p:txBody>
      </p:sp>
      <p:sp>
        <p:nvSpPr>
          <p:cNvPr id="17" name="Rettangolo 16">
            <a:extLst>
              <a:ext uri="{FF2B5EF4-FFF2-40B4-BE49-F238E27FC236}">
                <a16:creationId xmlns:a16="http://schemas.microsoft.com/office/drawing/2014/main" id="{DC938614-C6EA-434A-A8D6-65A511BC81A8}"/>
              </a:ext>
            </a:extLst>
          </p:cNvPr>
          <p:cNvSpPr/>
          <p:nvPr/>
        </p:nvSpPr>
        <p:spPr>
          <a:xfrm>
            <a:off x="4805251" y="2016099"/>
            <a:ext cx="2581497" cy="923330"/>
          </a:xfrm>
          <a:prstGeom prst="rect">
            <a:avLst/>
          </a:prstGeom>
          <a:solidFill>
            <a:schemeClr val="accent6">
              <a:lumMod val="40000"/>
              <a:lumOff val="60000"/>
            </a:schemeClr>
          </a:solidFill>
        </p:spPr>
        <p:txBody>
          <a:bodyPr wrap="square" lIns="91440" tIns="45720" rIns="91440" bIns="45720">
            <a:spAutoFit/>
          </a:bodyPr>
          <a:lstStyle/>
          <a:p>
            <a:pPr algn="ctr"/>
            <a:r>
              <a:rPr lang="it-IT" dirty="0">
                <a:ln w="0"/>
                <a:solidFill>
                  <a:srgbClr val="009051"/>
                </a:solidFill>
                <a:effectLst>
                  <a:outerShdw blurRad="38100" dist="19050" dir="2700000" algn="tl" rotWithShape="0">
                    <a:schemeClr val="dk1">
                      <a:alpha val="40000"/>
                    </a:schemeClr>
                  </a:outerShdw>
                </a:effectLst>
              </a:rPr>
              <a:t>Interoperabilità con la</a:t>
            </a:r>
          </a:p>
          <a:p>
            <a:pPr algn="ctr"/>
            <a:r>
              <a:rPr lang="it-IT" dirty="0">
                <a:ln w="0"/>
                <a:solidFill>
                  <a:srgbClr val="009051"/>
                </a:solidFill>
                <a:effectLst>
                  <a:outerShdw blurRad="38100" dist="19050" dir="2700000" algn="tl" rotWithShape="0">
                    <a:schemeClr val="dk1">
                      <a:alpha val="40000"/>
                    </a:schemeClr>
                  </a:outerShdw>
                </a:effectLst>
              </a:rPr>
              <a:t>Banca Dati Nazionale dei Contratti Pubblici BDNCP</a:t>
            </a:r>
          </a:p>
        </p:txBody>
      </p:sp>
      <p:sp>
        <p:nvSpPr>
          <p:cNvPr id="11" name="CasellaDiTesto 10">
            <a:extLst>
              <a:ext uri="{FF2B5EF4-FFF2-40B4-BE49-F238E27FC236}">
                <a16:creationId xmlns:a16="http://schemas.microsoft.com/office/drawing/2014/main" id="{2AA86F44-C8EA-5641-9F6C-AB37F0832A6E}"/>
              </a:ext>
            </a:extLst>
          </p:cNvPr>
          <p:cNvSpPr txBox="1"/>
          <p:nvPr/>
        </p:nvSpPr>
        <p:spPr>
          <a:xfrm>
            <a:off x="4805251" y="3041409"/>
            <a:ext cx="2581497" cy="2585323"/>
          </a:xfrm>
          <a:prstGeom prst="rect">
            <a:avLst/>
          </a:prstGeom>
          <a:noFill/>
        </p:spPr>
        <p:txBody>
          <a:bodyPr wrap="square" rtlCol="0">
            <a:spAutoFit/>
          </a:bodyPr>
          <a:lstStyle/>
          <a:p>
            <a:pPr algn="just"/>
            <a:r>
              <a:rPr lang="it-IT" dirty="0"/>
              <a:t>E’ prevista la gestione e trasmissione alla Banca Dati Nazionale Dei Contratti Pubblici dell’ANAC attraverso piattaforme telematiche con essa interconnesse (Art. 53 co.5, n. 2).</a:t>
            </a:r>
          </a:p>
          <a:p>
            <a:pPr algn="just"/>
            <a:endParaRPr lang="it-IT" dirty="0"/>
          </a:p>
        </p:txBody>
      </p:sp>
      <p:sp>
        <p:nvSpPr>
          <p:cNvPr id="18" name="Rettangolo 17">
            <a:extLst>
              <a:ext uri="{FF2B5EF4-FFF2-40B4-BE49-F238E27FC236}">
                <a16:creationId xmlns:a16="http://schemas.microsoft.com/office/drawing/2014/main" id="{C3AAE95A-5179-5E41-BB0D-AA8A694A830E}"/>
              </a:ext>
            </a:extLst>
          </p:cNvPr>
          <p:cNvSpPr/>
          <p:nvPr/>
        </p:nvSpPr>
        <p:spPr>
          <a:xfrm>
            <a:off x="8609641" y="2016099"/>
            <a:ext cx="3252320" cy="646331"/>
          </a:xfrm>
          <a:prstGeom prst="rect">
            <a:avLst/>
          </a:prstGeom>
          <a:solidFill>
            <a:schemeClr val="accent6">
              <a:lumMod val="40000"/>
              <a:lumOff val="60000"/>
            </a:schemeClr>
          </a:solidFill>
        </p:spPr>
        <p:txBody>
          <a:bodyPr wrap="square" lIns="91440" tIns="45720" rIns="91440" bIns="45720">
            <a:spAutoFit/>
          </a:bodyPr>
          <a:lstStyle/>
          <a:p>
            <a:pPr algn="ctr"/>
            <a:r>
              <a:rPr lang="it-IT" dirty="0">
                <a:ln w="0"/>
                <a:solidFill>
                  <a:srgbClr val="009051"/>
                </a:solidFill>
                <a:effectLst>
                  <a:outerShdw blurRad="38100" dist="19050" dir="2700000" algn="tl" rotWithShape="0">
                    <a:schemeClr val="dk1">
                      <a:alpha val="40000"/>
                    </a:schemeClr>
                  </a:outerShdw>
                </a:effectLst>
              </a:rPr>
              <a:t>Commissione </a:t>
            </a:r>
          </a:p>
          <a:p>
            <a:pPr algn="ctr"/>
            <a:r>
              <a:rPr lang="it-IT" dirty="0">
                <a:ln w="0"/>
                <a:solidFill>
                  <a:srgbClr val="009051"/>
                </a:solidFill>
                <a:effectLst>
                  <a:outerShdw blurRad="38100" dist="19050" dir="2700000" algn="tl" rotWithShape="0">
                    <a:schemeClr val="dk1">
                      <a:alpha val="40000"/>
                    </a:schemeClr>
                  </a:outerShdw>
                </a:effectLst>
              </a:rPr>
              <a:t>Giudicatrice</a:t>
            </a:r>
            <a:endParaRPr lang="it-IT" b="0" cap="none" spc="0" dirty="0">
              <a:ln w="0"/>
              <a:solidFill>
                <a:srgbClr val="009051"/>
              </a:solidFill>
              <a:effectLst>
                <a:outerShdw blurRad="38100" dist="19050" dir="2700000" algn="tl" rotWithShape="0">
                  <a:schemeClr val="dk1">
                    <a:alpha val="40000"/>
                  </a:schemeClr>
                </a:outerShdw>
              </a:effectLst>
            </a:endParaRPr>
          </a:p>
        </p:txBody>
      </p:sp>
      <p:sp>
        <p:nvSpPr>
          <p:cNvPr id="12" name="CasellaDiTesto 11">
            <a:extLst>
              <a:ext uri="{FF2B5EF4-FFF2-40B4-BE49-F238E27FC236}">
                <a16:creationId xmlns:a16="http://schemas.microsoft.com/office/drawing/2014/main" id="{121DF4BB-C5AF-2A45-AF01-3EE883A8463E}"/>
              </a:ext>
            </a:extLst>
          </p:cNvPr>
          <p:cNvSpPr txBox="1"/>
          <p:nvPr/>
        </p:nvSpPr>
        <p:spPr>
          <a:xfrm>
            <a:off x="8551118" y="2764410"/>
            <a:ext cx="3252321" cy="1477328"/>
          </a:xfrm>
          <a:prstGeom prst="rect">
            <a:avLst/>
          </a:prstGeom>
          <a:noFill/>
        </p:spPr>
        <p:txBody>
          <a:bodyPr wrap="square" rtlCol="0">
            <a:spAutoFit/>
          </a:bodyPr>
          <a:lstStyle/>
          <a:p>
            <a:pPr algn="just"/>
            <a:r>
              <a:rPr lang="it-IT" dirty="0"/>
              <a:t>La commissione giudicatrice di cui all’art. 77 lavora </a:t>
            </a:r>
            <a:r>
              <a:rPr lang="it-IT" b="1" dirty="0"/>
              <a:t>di regola </a:t>
            </a:r>
            <a:r>
              <a:rPr lang="it-IT" dirty="0"/>
              <a:t>in via telematica non essendo più prevista la semplice facoltà</a:t>
            </a:r>
          </a:p>
          <a:p>
            <a:pPr algn="just"/>
            <a:r>
              <a:rPr lang="it-IT" dirty="0"/>
              <a:t>(Art. 53 co. 5, lett. c).</a:t>
            </a:r>
          </a:p>
        </p:txBody>
      </p:sp>
    </p:spTree>
    <p:extLst>
      <p:ext uri="{BB962C8B-B14F-4D97-AF65-F5344CB8AC3E}">
        <p14:creationId xmlns:p14="http://schemas.microsoft.com/office/powerpoint/2010/main" val="1014172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53</a:t>
            </a:r>
          </a:p>
        </p:txBody>
      </p:sp>
      <p:sp>
        <p:nvSpPr>
          <p:cNvPr id="10" name="Rettangolo 9">
            <a:extLst>
              <a:ext uri="{FF2B5EF4-FFF2-40B4-BE49-F238E27FC236}">
                <a16:creationId xmlns:a16="http://schemas.microsoft.com/office/drawing/2014/main" id="{5FCBAAA7-8C3F-1B43-B78E-463A18169AA2}"/>
              </a:ext>
            </a:extLst>
          </p:cNvPr>
          <p:cNvSpPr/>
          <p:nvPr/>
        </p:nvSpPr>
        <p:spPr>
          <a:xfrm>
            <a:off x="3612050" y="1511315"/>
            <a:ext cx="4967899"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INTEGRAZIONI ART. 29 D.LGS. 50/2016</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2" name="CasellaDiTesto 1"/>
          <p:cNvSpPr txBox="1"/>
          <p:nvPr/>
        </p:nvSpPr>
        <p:spPr>
          <a:xfrm>
            <a:off x="517014" y="2760169"/>
            <a:ext cx="10826496" cy="338554"/>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ctr"/>
            <a:r>
              <a:rPr lang="it-IT" sz="1600" dirty="0"/>
              <a:t>Pubblicazione nella «Sezione Trasparente» del profilo della Stazione Appaltante degli elementi inerenti l’esecuzione del contratto</a:t>
            </a:r>
          </a:p>
        </p:txBody>
      </p:sp>
      <p:sp>
        <p:nvSpPr>
          <p:cNvPr id="27" name="CasellaDiTesto 26"/>
          <p:cNvSpPr txBox="1"/>
          <p:nvPr/>
        </p:nvSpPr>
        <p:spPr>
          <a:xfrm>
            <a:off x="517009" y="3301452"/>
            <a:ext cx="10826496" cy="830997"/>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just"/>
            <a:r>
              <a:rPr lang="it-IT" sz="1600" dirty="0"/>
              <a:t>Gestione e trasmissione tempestiva alla Banca Dati Nazionale dei Contratti Pubblici dell’ANAC, che agisce in qualità di banca dati di riferimento, di tutte le informazioni inerenti gli atti di appalto, dalla programmazione fino all’esecuzione del contratto </a:t>
            </a:r>
          </a:p>
          <a:p>
            <a:pPr algn="just"/>
            <a:r>
              <a:rPr lang="it-IT" sz="1600" b="1" dirty="0"/>
              <a:t>(gli effetti degli atti oggetto di pubblicazione decorrono dalla data di pubblicazione nella BDNCP)</a:t>
            </a:r>
            <a:endParaRPr lang="it-IT" sz="1600" dirty="0"/>
          </a:p>
        </p:txBody>
      </p:sp>
      <p:sp>
        <p:nvSpPr>
          <p:cNvPr id="28" name="CasellaDiTesto 27"/>
          <p:cNvSpPr txBox="1"/>
          <p:nvPr/>
        </p:nvSpPr>
        <p:spPr>
          <a:xfrm>
            <a:off x="517006" y="4381409"/>
            <a:ext cx="10826496" cy="584775"/>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just"/>
            <a:r>
              <a:rPr lang="it-IT" sz="1600" dirty="0"/>
              <a:t>Interoperabilità tra la Banca Dati Nazionale e le piattaforme regionali e delle Provincie Autonome per garantire un «buon funzionamento del settore pubblico» in considerazione della natura strategica del </a:t>
            </a:r>
            <a:r>
              <a:rPr lang="it-IT" sz="1600" i="1" dirty="0"/>
              <a:t>public procurement </a:t>
            </a:r>
            <a:endParaRPr lang="it-IT" sz="1600" dirty="0"/>
          </a:p>
        </p:txBody>
      </p:sp>
      <p:sp>
        <p:nvSpPr>
          <p:cNvPr id="31" name="CasellaDiTesto 30"/>
          <p:cNvSpPr txBox="1"/>
          <p:nvPr/>
        </p:nvSpPr>
        <p:spPr>
          <a:xfrm>
            <a:off x="517014" y="5215144"/>
            <a:ext cx="10826488" cy="338554"/>
          </a:xfrm>
          <a:prstGeom prst="rect">
            <a:avLst/>
          </a:prstGeom>
          <a:solidFill>
            <a:schemeClr val="bg1">
              <a:lumMod val="85000"/>
            </a:schemeClr>
          </a:solidFill>
          <a:effectLst>
            <a:outerShdw blurRad="50800" dist="38100" dir="18900000" algn="bl" rotWithShape="0">
              <a:prstClr val="black">
                <a:alpha val="40000"/>
              </a:prstClr>
            </a:outerShdw>
          </a:effectLst>
        </p:spPr>
        <p:txBody>
          <a:bodyPr wrap="square" rtlCol="0">
            <a:spAutoFit/>
          </a:bodyPr>
          <a:lstStyle/>
          <a:p>
            <a:pPr algn="just"/>
            <a:r>
              <a:rPr lang="it-IT" sz="1600" dirty="0"/>
              <a:t>Obbligo per la Stazione Appaltante di impiegare piattaforme telematiche interconnesse</a:t>
            </a:r>
          </a:p>
        </p:txBody>
      </p:sp>
      <p:sp>
        <p:nvSpPr>
          <p:cNvPr id="19" name="Rettangolo 18">
            <a:extLst>
              <a:ext uri="{FF2B5EF4-FFF2-40B4-BE49-F238E27FC236}">
                <a16:creationId xmlns:a16="http://schemas.microsoft.com/office/drawing/2014/main" id="{9F1C674E-56EA-45AE-A527-BDCF1833E67F}"/>
              </a:ext>
            </a:extLst>
          </p:cNvPr>
          <p:cNvSpPr/>
          <p:nvPr/>
        </p:nvSpPr>
        <p:spPr>
          <a:xfrm>
            <a:off x="1584441" y="50402"/>
            <a:ext cx="9023118" cy="1200329"/>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SEMPLIFICAZIONE DEGLI ACQUISTI DI BENI E SERVIZI INFORMATICI STRUMENTALI ALLA REALIZZAZIONE DEL PNRR E IN MATERIA DI PROCEDURE DI E-PROCUREMENT</a:t>
            </a:r>
          </a:p>
        </p:txBody>
      </p:sp>
      <p:sp>
        <p:nvSpPr>
          <p:cNvPr id="20" name="CasellaDiTesto 19">
            <a:extLst>
              <a:ext uri="{FF2B5EF4-FFF2-40B4-BE49-F238E27FC236}">
                <a16:creationId xmlns:a16="http://schemas.microsoft.com/office/drawing/2014/main" id="{A1D825F5-5CFD-4303-8709-3AE21C7E9378}"/>
              </a:ext>
            </a:extLst>
          </p:cNvPr>
          <p:cNvSpPr txBox="1"/>
          <p:nvPr/>
        </p:nvSpPr>
        <p:spPr>
          <a:xfrm>
            <a:off x="434287" y="2001711"/>
            <a:ext cx="10826496" cy="646331"/>
          </a:xfrm>
          <a:prstGeom prst="rect">
            <a:avLst/>
          </a:prstGeom>
          <a:noFill/>
        </p:spPr>
        <p:txBody>
          <a:bodyPr wrap="square" rtlCol="0">
            <a:spAutoFit/>
          </a:bodyPr>
          <a:lstStyle/>
          <a:p>
            <a:pPr algn="just"/>
            <a:r>
              <a:rPr lang="it-IT" dirty="0"/>
              <a:t>Al fine di garantire </a:t>
            </a:r>
            <a:r>
              <a:rPr lang="it-IT" b="1" dirty="0"/>
              <a:t>maggiore trasparenza </a:t>
            </a:r>
            <a:r>
              <a:rPr lang="it-IT" dirty="0"/>
              <a:t>negli appalti, l’art. 29 del Codice dei contratti viene integrato con le presenti previsioni:</a:t>
            </a:r>
          </a:p>
        </p:txBody>
      </p:sp>
    </p:spTree>
    <p:extLst>
      <p:ext uri="{BB962C8B-B14F-4D97-AF65-F5344CB8AC3E}">
        <p14:creationId xmlns:p14="http://schemas.microsoft.com/office/powerpoint/2010/main" val="3775844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667829" y="51611"/>
            <a:ext cx="9023118" cy="1200329"/>
          </a:xfrm>
          <a:prstGeom prst="rect">
            <a:avLst/>
          </a:prstGeom>
          <a:noFill/>
        </p:spPr>
        <p:txBody>
          <a:bodyPr wrap="square" lIns="91440" tIns="45720" rIns="91440" bIns="45720">
            <a:spAutoFit/>
          </a:bodyPr>
          <a:lstStyle/>
          <a:p>
            <a:pPr algn="ctr"/>
            <a:r>
              <a:rPr lang="it-IT" sz="2400" b="0" cap="none" spc="0" dirty="0">
                <a:ln w="0"/>
                <a:solidFill>
                  <a:schemeClr val="tx1"/>
                </a:solidFill>
                <a:effectLst>
                  <a:outerShdw blurRad="38100" dist="19050" dir="2700000" algn="tl" rotWithShape="0">
                    <a:schemeClr val="dk1">
                      <a:alpha val="40000"/>
                    </a:schemeClr>
                  </a:outerShdw>
                </a:effectLst>
              </a:rPr>
              <a:t>SEMPLIFICAZIONE DEGLI ACQUISTI DI BENI E SERVIZI INFORMATICI STRUMENTALI ALLA REALIZZAZIONE DEL PNRR E IN MATERIA DI PROCEDURE DI E-PROCUREMENT</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53</a:t>
            </a:r>
          </a:p>
        </p:txBody>
      </p:sp>
      <p:sp>
        <p:nvSpPr>
          <p:cNvPr id="10" name="Rettangolo 9">
            <a:extLst>
              <a:ext uri="{FF2B5EF4-FFF2-40B4-BE49-F238E27FC236}">
                <a16:creationId xmlns:a16="http://schemas.microsoft.com/office/drawing/2014/main" id="{5FCBAAA7-8C3F-1B43-B78E-463A18169AA2}"/>
              </a:ext>
            </a:extLst>
          </p:cNvPr>
          <p:cNvSpPr/>
          <p:nvPr/>
        </p:nvSpPr>
        <p:spPr>
          <a:xfrm>
            <a:off x="2230707" y="1527302"/>
            <a:ext cx="7267310"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FASCICOLO ELET</a:t>
            </a:r>
            <a:r>
              <a:rPr lang="it-IT" sz="2400" dirty="0">
                <a:ln w="0"/>
                <a:solidFill>
                  <a:srgbClr val="009051"/>
                </a:solidFill>
                <a:effectLst>
                  <a:outerShdw blurRad="38100" dist="19050" dir="2700000" algn="tl" rotWithShape="0">
                    <a:schemeClr val="dk1">
                      <a:alpha val="40000"/>
                    </a:schemeClr>
                  </a:outerShdw>
                </a:effectLst>
              </a:rPr>
              <a:t>TRONICO DELL’OPERATORE ECONOMICO</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sp>
        <p:nvSpPr>
          <p:cNvPr id="2" name="CasellaDiTesto 1">
            <a:extLst>
              <a:ext uri="{FF2B5EF4-FFF2-40B4-BE49-F238E27FC236}">
                <a16:creationId xmlns:a16="http://schemas.microsoft.com/office/drawing/2014/main" id="{D77D2913-E1C8-6B44-94DA-F5B028194259}"/>
              </a:ext>
            </a:extLst>
          </p:cNvPr>
          <p:cNvSpPr txBox="1"/>
          <p:nvPr/>
        </p:nvSpPr>
        <p:spPr>
          <a:xfrm>
            <a:off x="434287" y="2001711"/>
            <a:ext cx="10826496" cy="646331"/>
          </a:xfrm>
          <a:prstGeom prst="rect">
            <a:avLst/>
          </a:prstGeom>
          <a:noFill/>
        </p:spPr>
        <p:txBody>
          <a:bodyPr wrap="square" rtlCol="0">
            <a:spAutoFit/>
          </a:bodyPr>
          <a:lstStyle/>
          <a:p>
            <a:pPr algn="just"/>
            <a:r>
              <a:rPr lang="it-IT" dirty="0"/>
              <a:t>La semplificazione passa anche attraverso la previsione di un </a:t>
            </a:r>
            <a:r>
              <a:rPr lang="it-IT" b="1" dirty="0"/>
              <a:t>fascicolo elettronico dell’operatore </a:t>
            </a:r>
            <a:r>
              <a:rPr lang="it-IT" dirty="0"/>
              <a:t>economico presso la Banca Dati dei Contratti Pubblici (art. 53 co. 5 </a:t>
            </a:r>
            <a:r>
              <a:rPr lang="it-IT" dirty="0" err="1"/>
              <a:t>lett</a:t>
            </a:r>
            <a:r>
              <a:rPr lang="it-IT" dirty="0"/>
              <a:t>. d n.4 e 5). </a:t>
            </a:r>
          </a:p>
        </p:txBody>
      </p:sp>
      <p:pic>
        <p:nvPicPr>
          <p:cNvPr id="9" name="Elemento grafico 8" descr="Freccia: diritta con riempimento a tinta unita">
            <a:extLst>
              <a:ext uri="{FF2B5EF4-FFF2-40B4-BE49-F238E27FC236}">
                <a16:creationId xmlns:a16="http://schemas.microsoft.com/office/drawing/2014/main" id="{D77F708F-50E9-4D40-B24C-C5D70FB685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6200000">
            <a:off x="3164559" y="2647276"/>
            <a:ext cx="457200" cy="457200"/>
          </a:xfrm>
          <a:prstGeom prst="rect">
            <a:avLst/>
          </a:prstGeom>
        </p:spPr>
      </p:pic>
      <p:sp>
        <p:nvSpPr>
          <p:cNvPr id="14" name="CasellaDiTesto 13">
            <a:extLst>
              <a:ext uri="{FF2B5EF4-FFF2-40B4-BE49-F238E27FC236}">
                <a16:creationId xmlns:a16="http://schemas.microsoft.com/office/drawing/2014/main" id="{62625BE3-72B1-4A4A-A537-6923199D68A5}"/>
              </a:ext>
            </a:extLst>
          </p:cNvPr>
          <p:cNvSpPr txBox="1"/>
          <p:nvPr/>
        </p:nvSpPr>
        <p:spPr>
          <a:xfrm>
            <a:off x="300174" y="3078074"/>
            <a:ext cx="6185969" cy="2308324"/>
          </a:xfrm>
          <a:prstGeom prst="rect">
            <a:avLst/>
          </a:prstGeom>
          <a:noFill/>
        </p:spPr>
        <p:txBody>
          <a:bodyPr wrap="square" rtlCol="0">
            <a:spAutoFit/>
          </a:bodyPr>
          <a:lstStyle/>
          <a:p>
            <a:pPr algn="just"/>
            <a:r>
              <a:rPr lang="it-IT" dirty="0"/>
              <a:t>All’interno della nuova banca dati, verrà istituito il fascicolo virtuale dell’operatore economico:</a:t>
            </a:r>
          </a:p>
          <a:p>
            <a:pPr marL="285750" indent="-285750" algn="just">
              <a:buFont typeface="Arial" panose="020B0604020202020204" pitchFamily="34" charset="0"/>
              <a:buChar char="•"/>
            </a:pPr>
            <a:r>
              <a:rPr lang="it-IT" dirty="0"/>
              <a:t>Vi saranno conservati i </a:t>
            </a:r>
            <a:r>
              <a:rPr lang="it-IT" b="1" dirty="0"/>
              <a:t>dati e le informazioni essenziali </a:t>
            </a:r>
            <a:r>
              <a:rPr lang="it-IT" dirty="0"/>
              <a:t>ai fini della partecipazione alle procedure di gara, rendendo in tal modo più semplice le attività di verifica ed accertamento ad opera delle stazioni appaltanti;</a:t>
            </a:r>
          </a:p>
          <a:p>
            <a:pPr marL="285750" indent="-285750" algn="just">
              <a:buFont typeface="Arial" panose="020B0604020202020204" pitchFamily="34" charset="0"/>
              <a:buChar char="•"/>
            </a:pPr>
            <a:r>
              <a:rPr lang="it-IT" dirty="0"/>
              <a:t>Attraverso questo fascicolo sarà possibile effettuare i controlli di cui agli artt. 80, 83 e 84 D.lgs. 50/2016</a:t>
            </a:r>
          </a:p>
        </p:txBody>
      </p:sp>
      <p:pic>
        <p:nvPicPr>
          <p:cNvPr id="16" name="Elemento grafico 15" descr="Freccia: leggera curva con riempimento a tinta unita">
            <a:extLst>
              <a:ext uri="{FF2B5EF4-FFF2-40B4-BE49-F238E27FC236}">
                <a16:creationId xmlns:a16="http://schemas.microsoft.com/office/drawing/2014/main" id="{3D3B3D3A-5F61-384E-9F7C-6F56C4309FF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59155" y="5424778"/>
            <a:ext cx="646331" cy="646331"/>
          </a:xfrm>
          <a:prstGeom prst="rect">
            <a:avLst/>
          </a:prstGeom>
        </p:spPr>
      </p:pic>
      <p:sp>
        <p:nvSpPr>
          <p:cNvPr id="19" name="CasellaDiTesto 18">
            <a:extLst>
              <a:ext uri="{FF2B5EF4-FFF2-40B4-BE49-F238E27FC236}">
                <a16:creationId xmlns:a16="http://schemas.microsoft.com/office/drawing/2014/main" id="{A14B211A-ACB3-C641-8BA4-805972C8BD5E}"/>
              </a:ext>
            </a:extLst>
          </p:cNvPr>
          <p:cNvSpPr txBox="1"/>
          <p:nvPr/>
        </p:nvSpPr>
        <p:spPr>
          <a:xfrm>
            <a:off x="2933647" y="5550283"/>
            <a:ext cx="8327136" cy="923330"/>
          </a:xfrm>
          <a:prstGeom prst="rect">
            <a:avLst/>
          </a:prstGeom>
          <a:noFill/>
        </p:spPr>
        <p:txBody>
          <a:bodyPr wrap="square" rtlCol="0">
            <a:spAutoFit/>
          </a:bodyPr>
          <a:lstStyle/>
          <a:p>
            <a:r>
              <a:rPr lang="it-IT" dirty="0"/>
              <a:t>Le amministrazioni competenti per il rilascio delle </a:t>
            </a:r>
            <a:r>
              <a:rPr lang="it-IT" b="1" dirty="0"/>
              <a:t>certificazioni dell’art. 80 </a:t>
            </a:r>
            <a:r>
              <a:rPr lang="it-IT" dirty="0"/>
              <a:t>dovranno dotarsi di sistemi informatici che garantiscano alla Banca Dati Nazionale dei Contratti pubblici la disponibilità </a:t>
            </a:r>
            <a:r>
              <a:rPr lang="it-IT" b="1" dirty="0"/>
              <a:t>in tempo reale</a:t>
            </a:r>
            <a:r>
              <a:rPr lang="it-IT" dirty="0"/>
              <a:t> delle certificazioni in formato digitale. </a:t>
            </a:r>
          </a:p>
        </p:txBody>
      </p:sp>
      <p:sp>
        <p:nvSpPr>
          <p:cNvPr id="20" name="CasellaDiTesto 19">
            <a:extLst>
              <a:ext uri="{FF2B5EF4-FFF2-40B4-BE49-F238E27FC236}">
                <a16:creationId xmlns:a16="http://schemas.microsoft.com/office/drawing/2014/main" id="{5A4044FC-3556-824A-9DDD-1B539EF185F8}"/>
              </a:ext>
            </a:extLst>
          </p:cNvPr>
          <p:cNvSpPr txBox="1"/>
          <p:nvPr/>
        </p:nvSpPr>
        <p:spPr>
          <a:xfrm>
            <a:off x="6717792" y="2738738"/>
            <a:ext cx="5341648" cy="2585323"/>
          </a:xfrm>
          <a:prstGeom prst="rect">
            <a:avLst/>
          </a:prstGeom>
          <a:solidFill>
            <a:schemeClr val="bg2"/>
          </a:solidFill>
          <a:effectLst>
            <a:outerShdw blurRad="50800" dist="63500" dir="2700000" algn="tl" rotWithShape="0">
              <a:prstClr val="black">
                <a:alpha val="40000"/>
              </a:prstClr>
            </a:outerShdw>
          </a:effectLst>
        </p:spPr>
        <p:txBody>
          <a:bodyPr wrap="square" rtlCol="0">
            <a:spAutoFit/>
          </a:bodyPr>
          <a:lstStyle/>
          <a:p>
            <a:pPr marL="285750" indent="-285750" algn="just">
              <a:buFont typeface="Wingdings" pitchFamily="2" charset="2"/>
              <a:buChar char="q"/>
            </a:pPr>
            <a:r>
              <a:rPr lang="it-IT" dirty="0"/>
              <a:t>Le Stazioni appaltanti dovranno avere requisiti di qualità in termini di esperienza pregressa documentata, personale qualificato, strumentazione tecnica adeguata.</a:t>
            </a:r>
            <a:r>
              <a:rPr lang="it-IT" dirty="0">
                <a:effectLst/>
              </a:rPr>
              <a:t> </a:t>
            </a:r>
          </a:p>
          <a:p>
            <a:pPr marL="285750" indent="-285750" algn="just">
              <a:buFont typeface="Wingdings" pitchFamily="2" charset="2"/>
              <a:buChar char="q"/>
            </a:pPr>
            <a:r>
              <a:rPr lang="it-IT" dirty="0" err="1"/>
              <a:t>L’Anac</a:t>
            </a:r>
            <a:r>
              <a:rPr lang="it-IT" dirty="0"/>
              <a:t> può predisporre un elenco degli operatori economici già accertati. </a:t>
            </a:r>
          </a:p>
          <a:p>
            <a:pPr marL="285750" indent="-285750" algn="just">
              <a:buFont typeface="Wingdings" pitchFamily="2" charset="2"/>
              <a:buChar char="q"/>
            </a:pPr>
            <a:r>
              <a:rPr lang="it-IT" dirty="0"/>
              <a:t>I limiti per gli acquisti informatici non valgono e possono essere superati per gli acquisti di cui al PNRR. (art. 53 co. 6)</a:t>
            </a:r>
          </a:p>
        </p:txBody>
      </p:sp>
    </p:spTree>
    <p:extLst>
      <p:ext uri="{BB962C8B-B14F-4D97-AF65-F5344CB8AC3E}">
        <p14:creationId xmlns:p14="http://schemas.microsoft.com/office/powerpoint/2010/main" val="41605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5582F3D-CA5D-FC4D-BCA3-169239BA7439}"/>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FEC1E29-B62C-9E47-A52D-ABB91788AC06}"/>
              </a:ext>
            </a:extLst>
          </p:cNvPr>
          <p:cNvSpPr/>
          <p:nvPr/>
        </p:nvSpPr>
        <p:spPr>
          <a:xfrm>
            <a:off x="1106044" y="1706453"/>
            <a:ext cx="9979912" cy="523220"/>
          </a:xfrm>
          <a:prstGeom prst="rect">
            <a:avLst/>
          </a:prstGeom>
          <a:noFill/>
        </p:spPr>
        <p:txBody>
          <a:bodyPr wrap="none" lIns="91440" tIns="45720" rIns="91440" bIns="45720">
            <a:spAutoFit/>
          </a:bodyPr>
          <a:lstStyle/>
          <a:p>
            <a:pPr algn="ctr"/>
            <a:r>
              <a:rPr lang="it-IT" sz="2800" b="0" cap="none" spc="0" dirty="0">
                <a:ln w="0"/>
                <a:solidFill>
                  <a:srgbClr val="009051"/>
                </a:solidFill>
                <a:effectLst>
                  <a:outerShdw blurRad="38100" dist="19050" dir="2700000" algn="tl" rotWithShape="0">
                    <a:schemeClr val="dk1">
                      <a:alpha val="40000"/>
                    </a:schemeClr>
                  </a:outerShdw>
                </a:effectLst>
              </a:rPr>
              <a:t>MISURE A SOSTEGNO DELL’OCCUPAZIONE FEMMINILE E GIOVANILE</a:t>
            </a:r>
          </a:p>
        </p:txBody>
      </p:sp>
      <p:sp>
        <p:nvSpPr>
          <p:cNvPr id="8" name="Rettangolo 7">
            <a:extLst>
              <a:ext uri="{FF2B5EF4-FFF2-40B4-BE49-F238E27FC236}">
                <a16:creationId xmlns:a16="http://schemas.microsoft.com/office/drawing/2014/main" id="{EF8064DF-8A3B-E445-AB78-330766169DC1}"/>
              </a:ext>
            </a:extLst>
          </p:cNvPr>
          <p:cNvSpPr/>
          <p:nvPr/>
        </p:nvSpPr>
        <p:spPr>
          <a:xfrm>
            <a:off x="20046" y="332977"/>
            <a:ext cx="1409361"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47 </a:t>
            </a:r>
          </a:p>
        </p:txBody>
      </p:sp>
      <p:sp>
        <p:nvSpPr>
          <p:cNvPr id="11" name="Rettangolo 10">
            <a:extLst>
              <a:ext uri="{FF2B5EF4-FFF2-40B4-BE49-F238E27FC236}">
                <a16:creationId xmlns:a16="http://schemas.microsoft.com/office/drawing/2014/main" id="{1795B654-FAA5-ED4B-975F-F6B45C2CEEDE}"/>
              </a:ext>
            </a:extLst>
          </p:cNvPr>
          <p:cNvSpPr/>
          <p:nvPr/>
        </p:nvSpPr>
        <p:spPr>
          <a:xfrm>
            <a:off x="1804149" y="170932"/>
            <a:ext cx="8958444" cy="1077218"/>
          </a:xfrm>
          <a:prstGeom prst="rect">
            <a:avLst/>
          </a:prstGeom>
          <a:noFill/>
        </p:spPr>
        <p:txBody>
          <a:bodyPr wrap="square" lIns="91440" tIns="45720" rIns="91440" bIns="45720">
            <a:spAutoFit/>
          </a:bodyPr>
          <a:lstStyle/>
          <a:p>
            <a:pPr algn="ctr"/>
            <a:r>
              <a:rPr lang="it-IT" sz="3200" b="0" cap="none" spc="0" dirty="0">
                <a:ln w="0"/>
                <a:solidFill>
                  <a:schemeClr val="tx1">
                    <a:lumMod val="85000"/>
                    <a:lumOff val="15000"/>
                  </a:schemeClr>
                </a:solidFill>
                <a:effectLst>
                  <a:outerShdw blurRad="38100" dist="19050" dir="2700000" algn="tl" rotWithShape="0">
                    <a:schemeClr val="dk1">
                      <a:alpha val="40000"/>
                    </a:schemeClr>
                  </a:outerShdw>
                </a:effectLst>
              </a:rPr>
              <a:t>PARI OPPORTUNITÀ, GENERAZIONALI E DI GENERE, </a:t>
            </a:r>
          </a:p>
          <a:p>
            <a:pPr algn="ctr"/>
            <a:r>
              <a:rPr lang="it-IT" sz="3200" b="0" cap="none" spc="0" dirty="0">
                <a:ln w="0"/>
                <a:solidFill>
                  <a:schemeClr val="tx1">
                    <a:lumMod val="85000"/>
                    <a:lumOff val="15000"/>
                  </a:schemeClr>
                </a:solidFill>
                <a:effectLst>
                  <a:outerShdw blurRad="38100" dist="19050" dir="2700000" algn="tl" rotWithShape="0">
                    <a:schemeClr val="dk1">
                      <a:alpha val="40000"/>
                    </a:schemeClr>
                  </a:outerShdw>
                </a:effectLst>
              </a:rPr>
              <a:t>NEI CONTRATTI PUBBLICI PNRR E PNC </a:t>
            </a:r>
          </a:p>
        </p:txBody>
      </p:sp>
      <p:sp>
        <p:nvSpPr>
          <p:cNvPr id="12" name="CasellaDiTesto 11">
            <a:extLst>
              <a:ext uri="{FF2B5EF4-FFF2-40B4-BE49-F238E27FC236}">
                <a16:creationId xmlns:a16="http://schemas.microsoft.com/office/drawing/2014/main" id="{0E42F21F-EF3E-CB49-8C01-4F460AF1865C}"/>
              </a:ext>
            </a:extLst>
          </p:cNvPr>
          <p:cNvSpPr txBox="1"/>
          <p:nvPr/>
        </p:nvSpPr>
        <p:spPr>
          <a:xfrm>
            <a:off x="10762593" y="-2581"/>
            <a:ext cx="1429407" cy="1250731"/>
          </a:xfrm>
          <a:prstGeom prst="rect">
            <a:avLst/>
          </a:prstGeom>
          <a:solidFill>
            <a:srgbClr val="009051"/>
          </a:solidFill>
        </p:spPr>
        <p:txBody>
          <a:bodyPr wrap="square" rtlCol="0">
            <a:spAutoFit/>
          </a:bodyPr>
          <a:lstStyle/>
          <a:p>
            <a:endParaRPr lang="it-IT" dirty="0"/>
          </a:p>
        </p:txBody>
      </p:sp>
      <p:graphicFrame>
        <p:nvGraphicFramePr>
          <p:cNvPr id="14" name="Diagramma 13">
            <a:extLst>
              <a:ext uri="{FF2B5EF4-FFF2-40B4-BE49-F238E27FC236}">
                <a16:creationId xmlns:a16="http://schemas.microsoft.com/office/drawing/2014/main" id="{0AA5F395-B0F2-4D48-AEC0-EA7CBA84FA6A}"/>
              </a:ext>
            </a:extLst>
          </p:cNvPr>
          <p:cNvGraphicFramePr/>
          <p:nvPr>
            <p:extLst>
              <p:ext uri="{D42A27DB-BD31-4B8C-83A1-F6EECF244321}">
                <p14:modId xmlns:p14="http://schemas.microsoft.com/office/powerpoint/2010/main" val="3568075677"/>
              </p:ext>
            </p:extLst>
          </p:nvPr>
        </p:nvGraphicFramePr>
        <p:xfrm>
          <a:off x="101877" y="1035656"/>
          <a:ext cx="11715740" cy="5110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Elemento grafico 17" descr="Freccia: curva in senso antiorario con riempimento a tinta unita">
            <a:extLst>
              <a:ext uri="{FF2B5EF4-FFF2-40B4-BE49-F238E27FC236}">
                <a16:creationId xmlns:a16="http://schemas.microsoft.com/office/drawing/2014/main" id="{E1015007-4302-734D-B2BF-5B6A0587A81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9650760">
            <a:off x="3966070" y="4710139"/>
            <a:ext cx="581198" cy="489019"/>
          </a:xfrm>
          <a:prstGeom prst="rect">
            <a:avLst/>
          </a:prstGeom>
        </p:spPr>
      </p:pic>
      <p:sp>
        <p:nvSpPr>
          <p:cNvPr id="19" name="CasellaDiTesto 18">
            <a:extLst>
              <a:ext uri="{FF2B5EF4-FFF2-40B4-BE49-F238E27FC236}">
                <a16:creationId xmlns:a16="http://schemas.microsoft.com/office/drawing/2014/main" id="{C884AD41-43A3-FE48-859A-6042DC48A3FF}"/>
              </a:ext>
            </a:extLst>
          </p:cNvPr>
          <p:cNvSpPr txBox="1"/>
          <p:nvPr/>
        </p:nvSpPr>
        <p:spPr>
          <a:xfrm>
            <a:off x="4611407" y="4934960"/>
            <a:ext cx="7478716" cy="830997"/>
          </a:xfrm>
          <a:prstGeom prst="rect">
            <a:avLst/>
          </a:prstGeom>
          <a:solidFill>
            <a:schemeClr val="accent6">
              <a:lumMod val="60000"/>
              <a:lumOff val="40000"/>
            </a:schemeClr>
          </a:solidFill>
          <a:effectLst>
            <a:outerShdw blurRad="76200" dir="18900000" sy="23000" kx="-1200000" algn="bl" rotWithShape="0">
              <a:prstClr val="black">
                <a:alpha val="20000"/>
              </a:prstClr>
            </a:outerShdw>
          </a:effectLst>
        </p:spPr>
        <p:txBody>
          <a:bodyPr wrap="square" rtlCol="0">
            <a:spAutoFit/>
          </a:bodyPr>
          <a:lstStyle/>
          <a:p>
            <a:pPr algn="just"/>
            <a:r>
              <a:rPr lang="it-IT" sz="1600" dirty="0">
                <a:cs typeface="Arial" pitchFamily="34"/>
              </a:rPr>
              <a:t>In caso d’inadempimento è prevista l’applicazione di penali da specificare nel contratto d’appalto oltreché la </a:t>
            </a:r>
            <a:r>
              <a:rPr lang="it-IT" sz="1600" b="1" dirty="0">
                <a:cs typeface="Arial" pitchFamily="34"/>
              </a:rPr>
              <a:t>sospensione per 12 mesi </a:t>
            </a:r>
            <a:r>
              <a:rPr lang="it-IT" sz="1600" dirty="0">
                <a:cs typeface="Arial" pitchFamily="34"/>
              </a:rPr>
              <a:t>della possibilità di partecipare ad ulteriori procedure di affidamento relative al PNRR e PNC (art.47 co.6)</a:t>
            </a:r>
            <a:endParaRPr lang="it-IT" sz="1600" dirty="0"/>
          </a:p>
        </p:txBody>
      </p:sp>
      <p:pic>
        <p:nvPicPr>
          <p:cNvPr id="20" name="Immagine 19" descr="Immagine che contiene testo&#10;&#10;Descrizione generata automaticamente">
            <a:extLst>
              <a:ext uri="{FF2B5EF4-FFF2-40B4-BE49-F238E27FC236}">
                <a16:creationId xmlns:a16="http://schemas.microsoft.com/office/drawing/2014/main" id="{94A26A30-325E-7F4C-9AD6-C67E98E1AE73}"/>
              </a:ext>
            </a:extLst>
          </p:cNvPr>
          <p:cNvPicPr>
            <a:picLocks noChangeAspect="1"/>
          </p:cNvPicPr>
          <p:nvPr/>
        </p:nvPicPr>
        <p:blipFill>
          <a:blip r:embed="rId9"/>
          <a:stretch>
            <a:fillRect/>
          </a:stretch>
        </p:blipFill>
        <p:spPr>
          <a:xfrm>
            <a:off x="2" y="6013938"/>
            <a:ext cx="1968648" cy="844061"/>
          </a:xfrm>
          <a:prstGeom prst="rect">
            <a:avLst/>
          </a:prstGeom>
        </p:spPr>
      </p:pic>
      <p:sp>
        <p:nvSpPr>
          <p:cNvPr id="2" name="CasellaDiTesto 1">
            <a:extLst>
              <a:ext uri="{FF2B5EF4-FFF2-40B4-BE49-F238E27FC236}">
                <a16:creationId xmlns:a16="http://schemas.microsoft.com/office/drawing/2014/main" id="{51775ACC-7B2A-204C-A349-65178A090EE8}"/>
              </a:ext>
            </a:extLst>
          </p:cNvPr>
          <p:cNvSpPr txBox="1"/>
          <p:nvPr/>
        </p:nvSpPr>
        <p:spPr>
          <a:xfrm>
            <a:off x="2006529" y="5915523"/>
            <a:ext cx="10083594" cy="830997"/>
          </a:xfrm>
          <a:prstGeom prst="rect">
            <a:avLst/>
          </a:prstGeom>
          <a:solidFill>
            <a:schemeClr val="bg2"/>
          </a:solidFill>
          <a:effectLst>
            <a:outerShdw blurRad="50800" dist="38100" dir="18900000" algn="bl" rotWithShape="0">
              <a:prstClr val="black">
                <a:alpha val="40000"/>
              </a:prstClr>
            </a:outerShdw>
          </a:effectLst>
        </p:spPr>
        <p:txBody>
          <a:bodyPr wrap="square" rtlCol="0">
            <a:spAutoFit/>
          </a:bodyPr>
          <a:lstStyle/>
          <a:p>
            <a:pPr algn="just"/>
            <a:r>
              <a:rPr lang="it-IT" sz="1600" dirty="0"/>
              <a:t>I rapporti e le relazioni sono pubblicati sul profilo del committente nella sezione «Amministrazione trasparente» e comunicati alla Presidenza del </a:t>
            </a:r>
            <a:r>
              <a:rPr lang="it-IT" sz="1600" dirty="0" err="1"/>
              <a:t>CdM</a:t>
            </a:r>
            <a:r>
              <a:rPr lang="it-IT" sz="1600" dirty="0"/>
              <a:t> ovvero ai ministri o alle autorità delegati per le pari opportunità , famiglia, politiche giovanili, servizio civile universale (art 47 co. 9) </a:t>
            </a:r>
          </a:p>
        </p:txBody>
      </p:sp>
    </p:spTree>
    <p:extLst>
      <p:ext uri="{BB962C8B-B14F-4D97-AF65-F5344CB8AC3E}">
        <p14:creationId xmlns:p14="http://schemas.microsoft.com/office/powerpoint/2010/main" val="12650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5582F3D-CA5D-FC4D-BCA3-169239BA7439}"/>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8" name="Rettangolo 7">
            <a:extLst>
              <a:ext uri="{FF2B5EF4-FFF2-40B4-BE49-F238E27FC236}">
                <a16:creationId xmlns:a16="http://schemas.microsoft.com/office/drawing/2014/main" id="{EF8064DF-8A3B-E445-AB78-330766169DC1}"/>
              </a:ext>
            </a:extLst>
          </p:cNvPr>
          <p:cNvSpPr/>
          <p:nvPr/>
        </p:nvSpPr>
        <p:spPr>
          <a:xfrm>
            <a:off x="20046" y="332977"/>
            <a:ext cx="1409361"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47 </a:t>
            </a:r>
          </a:p>
        </p:txBody>
      </p:sp>
      <p:sp>
        <p:nvSpPr>
          <p:cNvPr id="11" name="Rettangolo 10">
            <a:extLst>
              <a:ext uri="{FF2B5EF4-FFF2-40B4-BE49-F238E27FC236}">
                <a16:creationId xmlns:a16="http://schemas.microsoft.com/office/drawing/2014/main" id="{1795B654-FAA5-ED4B-975F-F6B45C2CEEDE}"/>
              </a:ext>
            </a:extLst>
          </p:cNvPr>
          <p:cNvSpPr/>
          <p:nvPr/>
        </p:nvSpPr>
        <p:spPr>
          <a:xfrm>
            <a:off x="1804149" y="170932"/>
            <a:ext cx="8958444" cy="1077218"/>
          </a:xfrm>
          <a:prstGeom prst="rect">
            <a:avLst/>
          </a:prstGeom>
          <a:noFill/>
        </p:spPr>
        <p:txBody>
          <a:bodyPr wrap="square" lIns="91440" tIns="45720" rIns="91440" bIns="45720">
            <a:spAutoFit/>
          </a:bodyPr>
          <a:lstStyle/>
          <a:p>
            <a:pPr algn="ctr"/>
            <a:r>
              <a:rPr lang="it-IT" sz="3200" b="0" cap="none" spc="0" dirty="0">
                <a:ln w="0"/>
                <a:solidFill>
                  <a:schemeClr val="tx1">
                    <a:lumMod val="85000"/>
                    <a:lumOff val="15000"/>
                  </a:schemeClr>
                </a:solidFill>
                <a:effectLst>
                  <a:outerShdw blurRad="38100" dist="19050" dir="2700000" algn="tl" rotWithShape="0">
                    <a:schemeClr val="dk1">
                      <a:alpha val="40000"/>
                    </a:schemeClr>
                  </a:outerShdw>
                </a:effectLst>
              </a:rPr>
              <a:t>PARI OPPORTUNITÀ, GENERAZIONALI E DI GENERE, </a:t>
            </a:r>
          </a:p>
          <a:p>
            <a:pPr algn="ctr"/>
            <a:r>
              <a:rPr lang="it-IT" sz="3200" b="0" cap="none" spc="0" dirty="0">
                <a:ln w="0"/>
                <a:solidFill>
                  <a:schemeClr val="tx1">
                    <a:lumMod val="85000"/>
                    <a:lumOff val="15000"/>
                  </a:schemeClr>
                </a:solidFill>
                <a:effectLst>
                  <a:outerShdw blurRad="38100" dist="19050" dir="2700000" algn="tl" rotWithShape="0">
                    <a:schemeClr val="dk1">
                      <a:alpha val="40000"/>
                    </a:schemeClr>
                  </a:outerShdw>
                </a:effectLst>
              </a:rPr>
              <a:t>NEI CONTRATTI PUBBLICI PNRR E PNC </a:t>
            </a:r>
          </a:p>
        </p:txBody>
      </p:sp>
      <p:sp>
        <p:nvSpPr>
          <p:cNvPr id="12" name="CasellaDiTesto 11">
            <a:extLst>
              <a:ext uri="{FF2B5EF4-FFF2-40B4-BE49-F238E27FC236}">
                <a16:creationId xmlns:a16="http://schemas.microsoft.com/office/drawing/2014/main" id="{0E42F21F-EF3E-CB49-8C01-4F460AF1865C}"/>
              </a:ext>
            </a:extLst>
          </p:cNvPr>
          <p:cNvSpPr txBox="1"/>
          <p:nvPr/>
        </p:nvSpPr>
        <p:spPr>
          <a:xfrm>
            <a:off x="10762593" y="-2581"/>
            <a:ext cx="1429407" cy="1250731"/>
          </a:xfrm>
          <a:prstGeom prst="rect">
            <a:avLst/>
          </a:prstGeom>
          <a:solidFill>
            <a:srgbClr val="009051"/>
          </a:solidFill>
        </p:spPr>
        <p:txBody>
          <a:bodyPr wrap="square" rtlCol="0">
            <a:spAutoFit/>
          </a:bodyPr>
          <a:lstStyle/>
          <a:p>
            <a:endParaRPr lang="it-IT" dirty="0"/>
          </a:p>
        </p:txBody>
      </p:sp>
      <p:sp>
        <p:nvSpPr>
          <p:cNvPr id="2" name="Rettangolo 1">
            <a:extLst>
              <a:ext uri="{FF2B5EF4-FFF2-40B4-BE49-F238E27FC236}">
                <a16:creationId xmlns:a16="http://schemas.microsoft.com/office/drawing/2014/main" id="{D935F2DF-12E7-8D4D-9DFF-CCB3691F9BA3}"/>
              </a:ext>
            </a:extLst>
          </p:cNvPr>
          <p:cNvSpPr/>
          <p:nvPr/>
        </p:nvSpPr>
        <p:spPr>
          <a:xfrm>
            <a:off x="1804149" y="1403014"/>
            <a:ext cx="8301183"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INCENTIVI ALLE AZIENDE PROMOTRICI DI INCLUSION E DIVERSITY</a:t>
            </a:r>
          </a:p>
        </p:txBody>
      </p:sp>
      <p:sp>
        <p:nvSpPr>
          <p:cNvPr id="6" name="CasellaDiTesto 5">
            <a:extLst>
              <a:ext uri="{FF2B5EF4-FFF2-40B4-BE49-F238E27FC236}">
                <a16:creationId xmlns:a16="http://schemas.microsoft.com/office/drawing/2014/main" id="{7BF0FD2E-373E-D246-B44E-36BD72429862}"/>
              </a:ext>
            </a:extLst>
          </p:cNvPr>
          <p:cNvSpPr txBox="1"/>
          <p:nvPr/>
        </p:nvSpPr>
        <p:spPr>
          <a:xfrm>
            <a:off x="3953402" y="2042759"/>
            <a:ext cx="3582296" cy="2585323"/>
          </a:xfrm>
          <a:prstGeom prst="rect">
            <a:avLst/>
          </a:prstGeom>
          <a:noFill/>
        </p:spPr>
        <p:txBody>
          <a:bodyPr wrap="square" rtlCol="0">
            <a:spAutoFit/>
          </a:bodyPr>
          <a:lstStyle/>
          <a:p>
            <a:pPr algn="just"/>
            <a:r>
              <a:rPr lang="it-IT" b="1" dirty="0"/>
              <a:t>Requisito necessario dell’offerta</a:t>
            </a:r>
          </a:p>
          <a:p>
            <a:pPr algn="ctr"/>
            <a:r>
              <a:rPr lang="it-IT" dirty="0"/>
              <a:t>↓</a:t>
            </a:r>
          </a:p>
          <a:p>
            <a:pPr algn="just"/>
            <a:r>
              <a:rPr lang="it-IT" u="sng" dirty="0"/>
              <a:t>Assumere l’obbligo di assicurare </a:t>
            </a:r>
            <a:r>
              <a:rPr lang="it-IT" dirty="0"/>
              <a:t>all’occupazione giovanile e femminile </a:t>
            </a:r>
            <a:r>
              <a:rPr lang="it-IT" b="1" dirty="0"/>
              <a:t>una quota pari almeno al 30%</a:t>
            </a:r>
            <a:r>
              <a:rPr lang="it-IT" dirty="0"/>
              <a:t> delle assunzioni necessarie per l’esecuzione del contratto o per la realizzazione delle attività ad esso connesse o strumentali (art. 47 co.4)</a:t>
            </a:r>
          </a:p>
        </p:txBody>
      </p:sp>
      <p:sp>
        <p:nvSpPr>
          <p:cNvPr id="9" name="CasellaDiTesto 8">
            <a:extLst>
              <a:ext uri="{FF2B5EF4-FFF2-40B4-BE49-F238E27FC236}">
                <a16:creationId xmlns:a16="http://schemas.microsoft.com/office/drawing/2014/main" id="{E93C7029-645D-0B49-B449-E7B87129992A}"/>
              </a:ext>
            </a:extLst>
          </p:cNvPr>
          <p:cNvSpPr txBox="1"/>
          <p:nvPr/>
        </p:nvSpPr>
        <p:spPr>
          <a:xfrm>
            <a:off x="7664790" y="2038223"/>
            <a:ext cx="4527210" cy="3539430"/>
          </a:xfrm>
          <a:prstGeom prst="rect">
            <a:avLst/>
          </a:prstGeom>
          <a:noFill/>
        </p:spPr>
        <p:txBody>
          <a:bodyPr wrap="square" rtlCol="0">
            <a:spAutoFit/>
          </a:bodyPr>
          <a:lstStyle/>
          <a:p>
            <a:r>
              <a:rPr lang="it-IT" sz="1400" b="1" dirty="0"/>
              <a:t>Punteggi aggiuntivi </a:t>
            </a:r>
            <a:r>
              <a:rPr lang="it-IT" sz="1400" dirty="0"/>
              <a:t>(art.47 co.5)</a:t>
            </a:r>
            <a:r>
              <a:rPr lang="it-IT" sz="1400" b="1" dirty="0"/>
              <a:t> </a:t>
            </a:r>
            <a:r>
              <a:rPr lang="it-IT" sz="1400" dirty="0"/>
              <a:t>nei bandi di gara per le aziende che:</a:t>
            </a:r>
          </a:p>
          <a:p>
            <a:pPr marL="285750" indent="-285750">
              <a:buFont typeface="Wingdings" pitchFamily="2" charset="2"/>
              <a:buChar char="q"/>
            </a:pPr>
            <a:r>
              <a:rPr lang="it-IT" sz="1400" dirty="0"/>
              <a:t> utilizzano strumenti di conciliazione vita-lavoro;</a:t>
            </a:r>
          </a:p>
          <a:p>
            <a:pPr marL="285750" indent="-285750">
              <a:buFont typeface="Wingdings" pitchFamily="2" charset="2"/>
              <a:buChar char="q"/>
            </a:pPr>
            <a:r>
              <a:rPr lang="it-IT" sz="1400" dirty="0"/>
              <a:t>si impegnano ad assumere donne e giovani sotto i 36 anni, </a:t>
            </a:r>
            <a:r>
              <a:rPr lang="it-IT" sz="1400" u="sng" dirty="0"/>
              <a:t>oltre la soglia minima</a:t>
            </a:r>
            <a:r>
              <a:rPr lang="it-IT" sz="1400" dirty="0"/>
              <a:t>;</a:t>
            </a:r>
          </a:p>
          <a:p>
            <a:pPr marL="285750" indent="-285750">
              <a:buFont typeface="Wingdings" pitchFamily="2" charset="2"/>
              <a:buChar char="q"/>
            </a:pPr>
            <a:r>
              <a:rPr lang="it-IT" sz="1400" dirty="0"/>
              <a:t>nell’ultimo triennio abbiano rispettato i principi di parità di genere e adottato misure per promuovere le pari opportunità;</a:t>
            </a:r>
          </a:p>
          <a:p>
            <a:pPr marL="285750" indent="-285750">
              <a:buFont typeface="Wingdings" pitchFamily="2" charset="2"/>
              <a:buChar char="q"/>
            </a:pPr>
            <a:r>
              <a:rPr lang="it-IT" sz="1400" dirty="0"/>
              <a:t>abbiano presentato o si impegnano a presentare la rendicontazione non finanziaria sulla sostenibilità ambientale e sociale dei processi produttivi;</a:t>
            </a:r>
          </a:p>
          <a:p>
            <a:pPr marL="285750" indent="-285750">
              <a:buFont typeface="Wingdings" pitchFamily="2" charset="2"/>
              <a:buChar char="q"/>
            </a:pPr>
            <a:r>
              <a:rPr lang="it-IT" sz="1400" dirty="0"/>
              <a:t>Nei 3 anni antecedenti la data di scadenza del termine di presentazione delle offerte non risultino destinatarie di accertamenti relativi ad atti o comportamenti discriminatori.</a:t>
            </a:r>
          </a:p>
          <a:p>
            <a:pPr marL="285750" indent="-285750">
              <a:buFont typeface="Wingdings" pitchFamily="2" charset="2"/>
              <a:buChar char="q"/>
            </a:pPr>
            <a:endParaRPr lang="it-IT" sz="1400" dirty="0"/>
          </a:p>
        </p:txBody>
      </p:sp>
      <p:sp>
        <p:nvSpPr>
          <p:cNvPr id="13" name="Rettangolo 12">
            <a:extLst>
              <a:ext uri="{FF2B5EF4-FFF2-40B4-BE49-F238E27FC236}">
                <a16:creationId xmlns:a16="http://schemas.microsoft.com/office/drawing/2014/main" id="{C9698216-8E97-A84E-973B-FCE31D43C627}"/>
              </a:ext>
            </a:extLst>
          </p:cNvPr>
          <p:cNvSpPr/>
          <p:nvPr/>
        </p:nvSpPr>
        <p:spPr>
          <a:xfrm>
            <a:off x="352895" y="2038223"/>
            <a:ext cx="3374247" cy="2927249"/>
          </a:xfrm>
          <a:prstGeom prst="rect">
            <a:avLst/>
          </a:prstGeom>
          <a:solidFill>
            <a:schemeClr val="accent6">
              <a:lumMod val="40000"/>
              <a:lumOff val="60000"/>
            </a:schemeClr>
          </a:solidFill>
          <a:ln>
            <a:noFill/>
          </a:ln>
          <a:effectLst>
            <a:outerShdw blurRad="149987" dist="1651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144000" tIns="72000" rIns="144000"/>
          <a:lstStyle/>
          <a:p>
            <a:pPr lvl="0" algn="just"/>
            <a:r>
              <a:rPr lang="it-IT" dirty="0"/>
              <a:t>Le stazioni appaltanti prevedono nei </a:t>
            </a:r>
            <a:r>
              <a:rPr lang="it-IT" u="sng" dirty="0"/>
              <a:t>bandi, avvisi e inviti</a:t>
            </a:r>
            <a:r>
              <a:rPr lang="it-IT" dirty="0"/>
              <a:t>, le clausole di inserimento come </a:t>
            </a:r>
            <a:r>
              <a:rPr lang="it-IT" b="1" dirty="0"/>
              <a:t>requisiti necessari e premianti</a:t>
            </a:r>
            <a:r>
              <a:rPr lang="it-IT" dirty="0"/>
              <a:t>, dei criteri che promuovano </a:t>
            </a:r>
            <a:r>
              <a:rPr lang="it-IT" b="1" dirty="0"/>
              <a:t>l’imprenditoria giovanile e la parità di genere</a:t>
            </a:r>
            <a:r>
              <a:rPr lang="it-IT" dirty="0"/>
              <a:t>, rispettando comunque i principi di libera concorrenza, proporzionalità e non discriminazione (art.47 co.4)</a:t>
            </a:r>
          </a:p>
        </p:txBody>
      </p:sp>
      <p:cxnSp>
        <p:nvCxnSpPr>
          <p:cNvPr id="16" name="Connettore 1 15">
            <a:extLst>
              <a:ext uri="{FF2B5EF4-FFF2-40B4-BE49-F238E27FC236}">
                <a16:creationId xmlns:a16="http://schemas.microsoft.com/office/drawing/2014/main" id="{569A544F-7CBB-BF4A-B9CA-7EFCCF2B52C9}"/>
              </a:ext>
            </a:extLst>
          </p:cNvPr>
          <p:cNvCxnSpPr>
            <a:cxnSpLocks/>
          </p:cNvCxnSpPr>
          <p:nvPr/>
        </p:nvCxnSpPr>
        <p:spPr>
          <a:xfrm>
            <a:off x="7664790" y="2038222"/>
            <a:ext cx="0" cy="3293209"/>
          </a:xfrm>
          <a:prstGeom prst="line">
            <a:avLst/>
          </a:prstGeom>
          <a:ln>
            <a:solidFill>
              <a:srgbClr val="009051"/>
            </a:solidFill>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45049DDB-AB7E-5244-9D21-6150C9B542A5}"/>
              </a:ext>
            </a:extLst>
          </p:cNvPr>
          <p:cNvSpPr txBox="1"/>
          <p:nvPr/>
        </p:nvSpPr>
        <p:spPr>
          <a:xfrm>
            <a:off x="2204140" y="5424223"/>
            <a:ext cx="9634965" cy="1323439"/>
          </a:xfrm>
          <a:prstGeom prst="rect">
            <a:avLst/>
          </a:prstGeom>
          <a:solidFill>
            <a:schemeClr val="bg2"/>
          </a:solidFill>
          <a:effectLst>
            <a:outerShdw blurRad="50800" dist="38100" dir="10800000" algn="r" rotWithShape="0">
              <a:prstClr val="black">
                <a:alpha val="40000"/>
              </a:prstClr>
            </a:outerShdw>
          </a:effectLst>
        </p:spPr>
        <p:txBody>
          <a:bodyPr wrap="square" rtlCol="0">
            <a:spAutoFit/>
          </a:bodyPr>
          <a:lstStyle/>
          <a:p>
            <a:pPr algn="ctr"/>
            <a:r>
              <a:rPr lang="it-IT" sz="1600" dirty="0"/>
              <a:t>Il mancato rispetto delle clausole sociali comporta l’applicazione di </a:t>
            </a:r>
            <a:r>
              <a:rPr lang="it-IT" sz="1600" b="1" dirty="0"/>
              <a:t>penali </a:t>
            </a:r>
            <a:r>
              <a:rPr lang="it-IT" sz="1600" dirty="0"/>
              <a:t>(art. 47 co.6).</a:t>
            </a:r>
          </a:p>
          <a:p>
            <a:pPr algn="just"/>
            <a:endParaRPr lang="it-IT" sz="1600" dirty="0"/>
          </a:p>
          <a:p>
            <a:pPr marL="285750" indent="-285750" algn="just">
              <a:buFont typeface="Wingdings" pitchFamily="2" charset="2"/>
              <a:buChar char="§"/>
            </a:pPr>
            <a:r>
              <a:rPr lang="it-IT" sz="1600" dirty="0"/>
              <a:t>Il co.4 è </a:t>
            </a:r>
            <a:r>
              <a:rPr lang="it-IT" sz="1600" b="1" dirty="0"/>
              <a:t>derogabile</a:t>
            </a:r>
            <a:r>
              <a:rPr lang="it-IT" sz="1600" dirty="0"/>
              <a:t> dalle SA attraverso </a:t>
            </a:r>
            <a:r>
              <a:rPr lang="it-IT" sz="1600" b="1" dirty="0"/>
              <a:t>adeguata e specifica motivazione </a:t>
            </a:r>
            <a:r>
              <a:rPr lang="it-IT" sz="1600" dirty="0"/>
              <a:t>qualora l’oggetto del contratto, la tipologia o la natura del progetto o altri elementi puntualmente indicati ne rendano impossibile l’inserimento o contrastante con gli obiettivi di efficienza, economicità, ottimale impiego delle risorse pubbliche (art. 47 co.7)</a:t>
            </a:r>
          </a:p>
        </p:txBody>
      </p:sp>
      <p:pic>
        <p:nvPicPr>
          <p:cNvPr id="22" name="Immagine 21" descr="Immagine che contiene testo&#10;&#10;Descrizione generata automaticamente">
            <a:extLst>
              <a:ext uri="{FF2B5EF4-FFF2-40B4-BE49-F238E27FC236}">
                <a16:creationId xmlns:a16="http://schemas.microsoft.com/office/drawing/2014/main" id="{7AEBBD69-05A6-4640-95C9-4BA3B31DB1E5}"/>
              </a:ext>
            </a:extLst>
          </p:cNvPr>
          <p:cNvPicPr>
            <a:picLocks noChangeAspect="1"/>
          </p:cNvPicPr>
          <p:nvPr/>
        </p:nvPicPr>
        <p:blipFill>
          <a:blip r:embed="rId2"/>
          <a:stretch>
            <a:fillRect/>
          </a:stretch>
        </p:blipFill>
        <p:spPr>
          <a:xfrm>
            <a:off x="2" y="6013938"/>
            <a:ext cx="1968648" cy="844061"/>
          </a:xfrm>
          <a:prstGeom prst="rect">
            <a:avLst/>
          </a:prstGeom>
        </p:spPr>
      </p:pic>
    </p:spTree>
    <p:extLst>
      <p:ext uri="{BB962C8B-B14F-4D97-AF65-F5344CB8AC3E}">
        <p14:creationId xmlns:p14="http://schemas.microsoft.com/office/powerpoint/2010/main" val="338103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10134"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0486"/>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213588" y="352248"/>
            <a:ext cx="9536220" cy="1077218"/>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SEMPLIFICAZIONI IN MATERIA DI AFFIDAMENTO DI CONTRATTI PUBBLICI PNRR E PNC </a:t>
            </a:r>
          </a:p>
        </p:txBody>
      </p:sp>
      <p:sp>
        <p:nvSpPr>
          <p:cNvPr id="8" name="Rettangolo 7">
            <a:extLst>
              <a:ext uri="{FF2B5EF4-FFF2-40B4-BE49-F238E27FC236}">
                <a16:creationId xmlns:a16="http://schemas.microsoft.com/office/drawing/2014/main" id="{2FC8FA38-057B-6348-9113-F4F990D76CF9}"/>
              </a:ext>
            </a:extLst>
          </p:cNvPr>
          <p:cNvSpPr/>
          <p:nvPr/>
        </p:nvSpPr>
        <p:spPr>
          <a:xfrm>
            <a:off x="46376" y="322493"/>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48</a:t>
            </a:r>
          </a:p>
        </p:txBody>
      </p:sp>
      <p:sp>
        <p:nvSpPr>
          <p:cNvPr id="10" name="Rettangolo 9">
            <a:extLst>
              <a:ext uri="{FF2B5EF4-FFF2-40B4-BE49-F238E27FC236}">
                <a16:creationId xmlns:a16="http://schemas.microsoft.com/office/drawing/2014/main" id="{5FCBAAA7-8C3F-1B43-B78E-463A18169AA2}"/>
              </a:ext>
            </a:extLst>
          </p:cNvPr>
          <p:cNvSpPr/>
          <p:nvPr/>
        </p:nvSpPr>
        <p:spPr>
          <a:xfrm>
            <a:off x="2308867" y="1390667"/>
            <a:ext cx="7345665"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ANTICIPAZIONE E PROCEDURA NEGOZIATA SENZA BANDO</a:t>
            </a:r>
          </a:p>
        </p:txBody>
      </p:sp>
      <p:pic>
        <p:nvPicPr>
          <p:cNvPr id="12" name="Elemento grafico 11" descr="Impiegato con riempimento a tinta unita">
            <a:extLst>
              <a:ext uri="{FF2B5EF4-FFF2-40B4-BE49-F238E27FC236}">
                <a16:creationId xmlns:a16="http://schemas.microsoft.com/office/drawing/2014/main" id="{6D29180B-B643-E940-9EEF-8A9A83C8EA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13590" y="1839105"/>
            <a:ext cx="850392" cy="850392"/>
          </a:xfrm>
          <a:prstGeom prst="rect">
            <a:avLst/>
          </a:prstGeom>
        </p:spPr>
      </p:pic>
      <p:sp>
        <p:nvSpPr>
          <p:cNvPr id="13" name="CasellaDiTesto 12">
            <a:extLst>
              <a:ext uri="{FF2B5EF4-FFF2-40B4-BE49-F238E27FC236}">
                <a16:creationId xmlns:a16="http://schemas.microsoft.com/office/drawing/2014/main" id="{7964E752-7EC3-1140-803F-B17AABF3E14A}"/>
              </a:ext>
            </a:extLst>
          </p:cNvPr>
          <p:cNvSpPr txBox="1"/>
          <p:nvPr/>
        </p:nvSpPr>
        <p:spPr>
          <a:xfrm>
            <a:off x="2174754" y="1989450"/>
            <a:ext cx="9945202" cy="1323439"/>
          </a:xfrm>
          <a:prstGeom prst="rect">
            <a:avLst/>
          </a:prstGeom>
          <a:noFill/>
        </p:spPr>
        <p:txBody>
          <a:bodyPr wrap="square" rtlCol="0">
            <a:spAutoFit/>
          </a:bodyPr>
          <a:lstStyle/>
          <a:p>
            <a:pPr algn="just"/>
            <a:r>
              <a:rPr lang="it-IT" sz="1600" dirty="0"/>
              <a:t>Viene estesa anche al PNRR e PNC la disposizione dell’art. 207 co. 1 D.L. 34/2020 (L.77/2020) relativa alla possibilità di incrementare </a:t>
            </a:r>
            <a:r>
              <a:rPr lang="it-IT" sz="1600" b="1" dirty="0"/>
              <a:t>l’anticipazione fino al 30%.</a:t>
            </a:r>
          </a:p>
          <a:p>
            <a:pPr algn="just"/>
            <a:r>
              <a:rPr lang="it-IT" sz="1600" dirty="0"/>
              <a:t>È nominato, per ogni procedura, un RUP che, con propria determinazione adeguatamente motivata, valida e approva ciascuna fase progettuale o di esecuzione del contratto, anche in corso d’opera, fermo restando quanto previsto dall’art. 26 co. 6, del d.lgs. 50/2016 (art. 48 co.1).</a:t>
            </a:r>
          </a:p>
        </p:txBody>
      </p:sp>
      <p:sp>
        <p:nvSpPr>
          <p:cNvPr id="14" name="CasellaDiTesto 13">
            <a:extLst>
              <a:ext uri="{FF2B5EF4-FFF2-40B4-BE49-F238E27FC236}">
                <a16:creationId xmlns:a16="http://schemas.microsoft.com/office/drawing/2014/main" id="{DCFE2946-DD5F-F341-8448-8C32E62C418D}"/>
              </a:ext>
            </a:extLst>
          </p:cNvPr>
          <p:cNvSpPr txBox="1"/>
          <p:nvPr/>
        </p:nvSpPr>
        <p:spPr>
          <a:xfrm>
            <a:off x="2174754" y="3460117"/>
            <a:ext cx="9403073" cy="2585323"/>
          </a:xfrm>
          <a:prstGeom prst="rect">
            <a:avLst/>
          </a:prstGeom>
          <a:noFill/>
        </p:spPr>
        <p:txBody>
          <a:bodyPr wrap="square" rtlCol="0">
            <a:spAutoFit/>
          </a:bodyPr>
          <a:lstStyle/>
          <a:p>
            <a:pPr algn="just"/>
            <a:r>
              <a:rPr lang="it-IT" b="1" dirty="0">
                <a:solidFill>
                  <a:srgbClr val="000000"/>
                </a:solidFill>
                <a:cs typeface="Arial" pitchFamily="34"/>
              </a:rPr>
              <a:t>Procedura negoziata </a:t>
            </a:r>
            <a:r>
              <a:rPr lang="it-IT" dirty="0">
                <a:solidFill>
                  <a:srgbClr val="000000"/>
                </a:solidFill>
                <a:cs typeface="Arial" pitchFamily="34"/>
              </a:rPr>
              <a:t>senza pubblicazione del bando</a:t>
            </a:r>
            <a:r>
              <a:rPr lang="it-IT" kern="0" dirty="0">
                <a:solidFill>
                  <a:srgbClr val="000000"/>
                </a:solidFill>
                <a:cs typeface="Arial" pitchFamily="34"/>
              </a:rPr>
              <a:t> (ex art. 63 e 125 Cod. Appalti)</a:t>
            </a:r>
          </a:p>
          <a:p>
            <a:pPr algn="ctr"/>
            <a:endParaRPr lang="it-IT" kern="0" dirty="0">
              <a:solidFill>
                <a:srgbClr val="000000"/>
              </a:solidFill>
              <a:cs typeface="Arial" pitchFamily="34"/>
            </a:endParaRPr>
          </a:p>
          <a:p>
            <a:pPr algn="just"/>
            <a:endParaRPr lang="it-IT" dirty="0">
              <a:solidFill>
                <a:srgbClr val="000000"/>
              </a:solidFill>
              <a:cs typeface="Arial" pitchFamily="34"/>
            </a:endParaRPr>
          </a:p>
          <a:p>
            <a:pPr algn="just"/>
            <a:r>
              <a:rPr lang="it-IT" dirty="0">
                <a:solidFill>
                  <a:srgbClr val="000000"/>
                </a:solidFill>
                <a:cs typeface="Arial" pitchFamily="34"/>
              </a:rPr>
              <a:t>Quando, per ragioni di </a:t>
            </a:r>
            <a:r>
              <a:rPr lang="it-IT" b="1" dirty="0">
                <a:solidFill>
                  <a:srgbClr val="000000"/>
                </a:solidFill>
                <a:cs typeface="Arial" pitchFamily="34"/>
              </a:rPr>
              <a:t>estrema urgenza derivanti da circostanze imprevedibili</a:t>
            </a:r>
            <a:r>
              <a:rPr lang="it-IT" dirty="0">
                <a:solidFill>
                  <a:srgbClr val="000000"/>
                </a:solidFill>
                <a:cs typeface="Arial" pitchFamily="34"/>
              </a:rPr>
              <a:t>, non imputabili alla stazione appaltante, l’applicazione dei termini, anche abbreviati, previsti dalle procedure ordinarie </a:t>
            </a:r>
            <a:r>
              <a:rPr lang="it-IT" b="1" dirty="0">
                <a:solidFill>
                  <a:srgbClr val="000000"/>
                </a:solidFill>
                <a:cs typeface="Arial" pitchFamily="34"/>
              </a:rPr>
              <a:t>può compromettere</a:t>
            </a:r>
            <a:r>
              <a:rPr lang="it-IT" dirty="0">
                <a:solidFill>
                  <a:srgbClr val="000000"/>
                </a:solidFill>
                <a:cs typeface="Arial" pitchFamily="34"/>
              </a:rPr>
              <a:t> </a:t>
            </a:r>
            <a:r>
              <a:rPr lang="it-IT" b="1" dirty="0">
                <a:solidFill>
                  <a:srgbClr val="000000"/>
                </a:solidFill>
                <a:cs typeface="Arial" pitchFamily="34"/>
              </a:rPr>
              <a:t>la realizzazione degli obiettivi o il rispetto dei tempi </a:t>
            </a:r>
            <a:r>
              <a:rPr lang="it-IT" dirty="0">
                <a:solidFill>
                  <a:srgbClr val="000000"/>
                </a:solidFill>
                <a:cs typeface="Arial" pitchFamily="34"/>
              </a:rPr>
              <a:t>di attuazione di cui al PNRR nonché al Piano nazionale per gli investimenti complementari al medesimo PNRR e ai programmi cofinanziati dai fondi strutturali dell’UE (art. 48 co.3)</a:t>
            </a:r>
          </a:p>
          <a:p>
            <a:pPr algn="just"/>
            <a:endParaRPr lang="it-IT" dirty="0"/>
          </a:p>
        </p:txBody>
      </p:sp>
      <p:pic>
        <p:nvPicPr>
          <p:cNvPr id="20" name="Elemento grafico 19" descr="Freccia: curva in senso antiorario con riempimento a tinta unita">
            <a:extLst>
              <a:ext uri="{FF2B5EF4-FFF2-40B4-BE49-F238E27FC236}">
                <a16:creationId xmlns:a16="http://schemas.microsoft.com/office/drawing/2014/main" id="{76CC17A2-1D4A-8B46-9A29-D49509B905C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7556345" flipH="1">
            <a:off x="5752940" y="3787462"/>
            <a:ext cx="457516" cy="472355"/>
          </a:xfrm>
          <a:prstGeom prst="rect">
            <a:avLst/>
          </a:prstGeom>
          <a:ln>
            <a:noFill/>
          </a:ln>
          <a:effectLst>
            <a:outerShdw blurRad="63500" sx="102000" sy="102000" algn="ctr" rotWithShape="0">
              <a:prstClr val="black">
                <a:alpha val="40000"/>
              </a:prstClr>
            </a:outerShdw>
          </a:effectLst>
        </p:spPr>
      </p:pic>
      <p:pic>
        <p:nvPicPr>
          <p:cNvPr id="22" name="Elemento grafico 21" descr="Documento contorno">
            <a:extLst>
              <a:ext uri="{FF2B5EF4-FFF2-40B4-BE49-F238E27FC236}">
                <a16:creationId xmlns:a16="http://schemas.microsoft.com/office/drawing/2014/main" id="{4F0DC16B-9776-A348-B266-E6BAF2AE484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13590" y="3460117"/>
            <a:ext cx="747074" cy="747074"/>
          </a:xfrm>
          <a:prstGeom prst="rect">
            <a:avLst/>
          </a:prstGeom>
        </p:spPr>
      </p:pic>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8"/>
          <a:stretch>
            <a:fillRect/>
          </a:stretch>
        </p:blipFill>
        <p:spPr>
          <a:xfrm>
            <a:off x="-10134" y="6045440"/>
            <a:ext cx="1968648" cy="844061"/>
          </a:xfrm>
          <a:prstGeom prst="rect">
            <a:avLst/>
          </a:prstGeom>
        </p:spPr>
      </p:pic>
    </p:spTree>
    <p:extLst>
      <p:ext uri="{BB962C8B-B14F-4D97-AF65-F5344CB8AC3E}">
        <p14:creationId xmlns:p14="http://schemas.microsoft.com/office/powerpoint/2010/main" val="207617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148310"/>
            <a:ext cx="9536220" cy="1077218"/>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SEMPLIFICAZIONI IN MATERIA DI AFFIDAMENTO DI CONTRATTI PUBBLICI PNRR E PNC </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48</a:t>
            </a:r>
          </a:p>
        </p:txBody>
      </p:sp>
      <p:sp>
        <p:nvSpPr>
          <p:cNvPr id="10" name="Rettangolo 9">
            <a:extLst>
              <a:ext uri="{FF2B5EF4-FFF2-40B4-BE49-F238E27FC236}">
                <a16:creationId xmlns:a16="http://schemas.microsoft.com/office/drawing/2014/main" id="{5FCBAAA7-8C3F-1B43-B78E-463A18169AA2}"/>
              </a:ext>
            </a:extLst>
          </p:cNvPr>
          <p:cNvSpPr/>
          <p:nvPr/>
        </p:nvSpPr>
        <p:spPr>
          <a:xfrm>
            <a:off x="4666249" y="1185242"/>
            <a:ext cx="2859501"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APPALTO INTEGRATO</a:t>
            </a:r>
          </a:p>
        </p:txBody>
      </p:sp>
      <p:sp>
        <p:nvSpPr>
          <p:cNvPr id="13" name="CasellaDiTesto 12">
            <a:extLst>
              <a:ext uri="{FF2B5EF4-FFF2-40B4-BE49-F238E27FC236}">
                <a16:creationId xmlns:a16="http://schemas.microsoft.com/office/drawing/2014/main" id="{7964E752-7EC3-1140-803F-B17AABF3E14A}"/>
              </a:ext>
            </a:extLst>
          </p:cNvPr>
          <p:cNvSpPr txBox="1"/>
          <p:nvPr/>
        </p:nvSpPr>
        <p:spPr>
          <a:xfrm>
            <a:off x="346364" y="1625942"/>
            <a:ext cx="11615652" cy="830997"/>
          </a:xfrm>
          <a:prstGeom prst="rect">
            <a:avLst/>
          </a:prstGeom>
          <a:solidFill>
            <a:schemeClr val="bg2"/>
          </a:solidFill>
          <a:effectLst>
            <a:outerShdw blurRad="65533" dist="88900" dir="5100000" sx="101000" sy="101000" algn="tr" rotWithShape="0">
              <a:prstClr val="black">
                <a:alpha val="39613"/>
              </a:prstClr>
            </a:outerShdw>
          </a:effectLst>
        </p:spPr>
        <p:txBody>
          <a:bodyPr wrap="square" rtlCol="0">
            <a:spAutoFit/>
          </a:bodyPr>
          <a:lstStyle/>
          <a:p>
            <a:pPr algn="just"/>
            <a:r>
              <a:rPr lang="it-IT" sz="1600" dirty="0"/>
              <a:t>In deroga all’art. 59, commi 1, 1-bis e 1-ter. del Codice, è ammessa la possibilità di procedere all’affidamento congiunto di </a:t>
            </a:r>
            <a:r>
              <a:rPr lang="it-IT" sz="1600" u="sng" dirty="0"/>
              <a:t>progettazione ed esecuzione </a:t>
            </a:r>
            <a:r>
              <a:rPr lang="it-IT" sz="1600" dirty="0"/>
              <a:t>dei lavori anche sulla base del </a:t>
            </a:r>
            <a:r>
              <a:rPr lang="it-IT" sz="1600" b="1" dirty="0"/>
              <a:t>progetto di fattibilità tecnica ed economica </a:t>
            </a:r>
            <a:r>
              <a:rPr lang="it-IT" sz="1600" dirty="0"/>
              <a:t>di cui all’art. 23 co. 5 cod. appalti in relazione ai progetti finanziati con i fondi del PNRR e PNC (art. 48 co.5)</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2" y="6013938"/>
            <a:ext cx="1968648" cy="844061"/>
          </a:xfrm>
          <a:prstGeom prst="rect">
            <a:avLst/>
          </a:prstGeom>
        </p:spPr>
      </p:pic>
      <p:sp>
        <p:nvSpPr>
          <p:cNvPr id="11" name="Rettangolo 10">
            <a:extLst>
              <a:ext uri="{FF2B5EF4-FFF2-40B4-BE49-F238E27FC236}">
                <a16:creationId xmlns:a16="http://schemas.microsoft.com/office/drawing/2014/main" id="{E78F4CFE-0C77-8245-BE60-4C279F43E1F8}"/>
              </a:ext>
            </a:extLst>
          </p:cNvPr>
          <p:cNvSpPr/>
          <p:nvPr/>
        </p:nvSpPr>
        <p:spPr>
          <a:xfrm>
            <a:off x="1327890" y="2592523"/>
            <a:ext cx="2199184" cy="369332"/>
          </a:xfrm>
          <a:prstGeom prst="rect">
            <a:avLst/>
          </a:prstGeom>
          <a:noFill/>
        </p:spPr>
        <p:txBody>
          <a:bodyPr wrap="square" lIns="91440" tIns="45720" rIns="91440" bIns="45720">
            <a:spAutoFit/>
          </a:bodyPr>
          <a:lstStyle/>
          <a:p>
            <a:pPr algn="ctr"/>
            <a:r>
              <a:rPr lang="it-IT" b="0" cap="none" spc="0" dirty="0">
                <a:ln w="0"/>
                <a:solidFill>
                  <a:srgbClr val="009051"/>
                </a:solidFill>
                <a:effectLst>
                  <a:outerShdw blurRad="38100" dist="19050" dir="2700000" algn="tl" rotWithShape="0">
                    <a:schemeClr val="dk1">
                      <a:alpha val="40000"/>
                    </a:schemeClr>
                  </a:outerShdw>
                </a:effectLst>
              </a:rPr>
              <a:t>Conferenza Di Servizi </a:t>
            </a:r>
          </a:p>
        </p:txBody>
      </p:sp>
      <p:sp>
        <p:nvSpPr>
          <p:cNvPr id="17" name="CasellaDiTesto 16">
            <a:extLst>
              <a:ext uri="{FF2B5EF4-FFF2-40B4-BE49-F238E27FC236}">
                <a16:creationId xmlns:a16="http://schemas.microsoft.com/office/drawing/2014/main" id="{11160BAA-F2C0-5D48-A570-E47AF4FF3D55}"/>
              </a:ext>
            </a:extLst>
          </p:cNvPr>
          <p:cNvSpPr txBox="1"/>
          <p:nvPr/>
        </p:nvSpPr>
        <p:spPr>
          <a:xfrm>
            <a:off x="346364" y="2866730"/>
            <a:ext cx="4491644" cy="3339376"/>
          </a:xfrm>
          <a:prstGeom prst="rect">
            <a:avLst/>
          </a:prstGeom>
          <a:noFill/>
        </p:spPr>
        <p:txBody>
          <a:bodyPr wrap="square" rtlCol="0">
            <a:spAutoFit/>
          </a:bodyPr>
          <a:lstStyle/>
          <a:p>
            <a:pPr algn="just"/>
            <a:r>
              <a:rPr lang="it-IT" sz="1500" dirty="0"/>
              <a:t>Sul progetto di fattibilità tecnico-economica posto a base di gara è sempre convocata la </a:t>
            </a:r>
            <a:r>
              <a:rPr lang="it-IT" sz="1500" b="1" dirty="0"/>
              <a:t>Conferenza dei Servizi</a:t>
            </a:r>
            <a:r>
              <a:rPr lang="it-IT" sz="1500" dirty="0"/>
              <a:t> di cui all’art. 14 co. 3 L. 241/1990. </a:t>
            </a:r>
          </a:p>
          <a:p>
            <a:pPr algn="just"/>
            <a:r>
              <a:rPr lang="it-IT" sz="1500" dirty="0"/>
              <a:t>Alla predetta conferenza </a:t>
            </a:r>
            <a:r>
              <a:rPr lang="it-IT" sz="1500" b="1" dirty="0"/>
              <a:t>partecipa anche l’affidatario </a:t>
            </a:r>
            <a:r>
              <a:rPr lang="it-IT" sz="1500" dirty="0"/>
              <a:t>dell’appalto che provvede, ove necessario, ad </a:t>
            </a:r>
            <a:r>
              <a:rPr lang="it-IT" sz="1500" b="1" dirty="0"/>
              <a:t>adeguare il progetto</a:t>
            </a:r>
            <a:r>
              <a:rPr lang="it-IT" sz="1500" dirty="0"/>
              <a:t> alle eventuali prescrizioni susseguenti ai pareri resi in tale sede.</a:t>
            </a:r>
          </a:p>
          <a:p>
            <a:pPr algn="just"/>
            <a:r>
              <a:rPr lang="it-IT" sz="1500" dirty="0"/>
              <a:t>Entro 5 giorni dall’aggiudicazione ovvero dalla presentazione del </a:t>
            </a:r>
            <a:r>
              <a:rPr lang="it-IT" sz="1500" b="1" dirty="0"/>
              <a:t>progetto definitivo</a:t>
            </a:r>
            <a:r>
              <a:rPr lang="it-IT" sz="1500" dirty="0"/>
              <a:t> da parte dell’affidatario, qualora lo stesso non sia stato acquisito in sede di gara, il RUP avvia le procedure per l’acquisizione dei pareri e degli atti di assenso necessari per l’approvazione del progetto (art. 48 co.5)</a:t>
            </a:r>
          </a:p>
          <a:p>
            <a:pPr algn="just"/>
            <a:endParaRPr lang="it-IT" sz="1600" dirty="0"/>
          </a:p>
        </p:txBody>
      </p:sp>
      <p:sp>
        <p:nvSpPr>
          <p:cNvPr id="18" name="Rettangolo 17">
            <a:extLst>
              <a:ext uri="{FF2B5EF4-FFF2-40B4-BE49-F238E27FC236}">
                <a16:creationId xmlns:a16="http://schemas.microsoft.com/office/drawing/2014/main" id="{D7CF2EA5-90EE-A144-A09E-C9FA11DCA1CF}"/>
              </a:ext>
            </a:extLst>
          </p:cNvPr>
          <p:cNvSpPr/>
          <p:nvPr/>
        </p:nvSpPr>
        <p:spPr>
          <a:xfrm>
            <a:off x="9173731" y="2592523"/>
            <a:ext cx="2578847" cy="369332"/>
          </a:xfrm>
          <a:prstGeom prst="rect">
            <a:avLst/>
          </a:prstGeom>
          <a:noFill/>
        </p:spPr>
        <p:txBody>
          <a:bodyPr wrap="none" lIns="91440" tIns="45720" rIns="91440" bIns="45720">
            <a:spAutoFit/>
          </a:bodyPr>
          <a:lstStyle/>
          <a:p>
            <a:pPr algn="ctr"/>
            <a:r>
              <a:rPr lang="it-IT" b="0" cap="none" spc="0" dirty="0">
                <a:ln w="0"/>
                <a:solidFill>
                  <a:srgbClr val="009051"/>
                </a:solidFill>
                <a:effectLst>
                  <a:outerShdw blurRad="38100" dist="19050" dir="2700000" algn="tl" rotWithShape="0">
                    <a:schemeClr val="dk1">
                      <a:alpha val="40000"/>
                    </a:schemeClr>
                  </a:outerShdw>
                </a:effectLst>
              </a:rPr>
              <a:t>Criterio di Aggiudicazione</a:t>
            </a:r>
          </a:p>
        </p:txBody>
      </p:sp>
      <p:sp>
        <p:nvSpPr>
          <p:cNvPr id="19" name="CasellaDiTesto 18">
            <a:extLst>
              <a:ext uri="{FF2B5EF4-FFF2-40B4-BE49-F238E27FC236}">
                <a16:creationId xmlns:a16="http://schemas.microsoft.com/office/drawing/2014/main" id="{9CEC5CD5-2C30-F74F-9135-494E27C76BFD}"/>
              </a:ext>
            </a:extLst>
          </p:cNvPr>
          <p:cNvSpPr txBox="1"/>
          <p:nvPr/>
        </p:nvSpPr>
        <p:spPr>
          <a:xfrm>
            <a:off x="8999777" y="2866730"/>
            <a:ext cx="2962240" cy="1815882"/>
          </a:xfrm>
          <a:prstGeom prst="rect">
            <a:avLst/>
          </a:prstGeom>
          <a:noFill/>
        </p:spPr>
        <p:txBody>
          <a:bodyPr wrap="square" rtlCol="0">
            <a:spAutoFit/>
          </a:bodyPr>
          <a:lstStyle/>
          <a:p>
            <a:pPr algn="just"/>
            <a:r>
              <a:rPr lang="it-IT" sz="1600" dirty="0"/>
              <a:t>L’aggiudicazione avverrà secondo il criterio dell’</a:t>
            </a:r>
            <a:r>
              <a:rPr lang="it-IT" sz="1600" b="1" dirty="0"/>
              <a:t>OEPV</a:t>
            </a:r>
            <a:r>
              <a:rPr lang="it-IT" sz="1600" dirty="0"/>
              <a:t> che </a:t>
            </a:r>
            <a:r>
              <a:rPr lang="it-IT" sz="1600" kern="0" dirty="0">
                <a:solidFill>
                  <a:srgbClr val="000000"/>
                </a:solidFill>
                <a:cs typeface="Arial" pitchFamily="34"/>
              </a:rPr>
              <a:t>tiene conto anche </a:t>
            </a:r>
            <a:r>
              <a:rPr lang="it-IT" sz="1600" dirty="0"/>
              <a:t>degli aspetti </a:t>
            </a:r>
            <a:r>
              <a:rPr lang="it-IT" sz="1600" b="1" dirty="0"/>
              <a:t>qualitativi</a:t>
            </a:r>
            <a:r>
              <a:rPr lang="it-IT" sz="1600" dirty="0"/>
              <a:t> oltre che </a:t>
            </a:r>
            <a:r>
              <a:rPr lang="it-IT" sz="1600" b="1" dirty="0"/>
              <a:t>economici</a:t>
            </a:r>
            <a:r>
              <a:rPr lang="it-IT" sz="1600" dirty="0"/>
              <a:t>. </a:t>
            </a:r>
          </a:p>
          <a:p>
            <a:pPr algn="just"/>
            <a:r>
              <a:rPr lang="it-IT" sz="1600" dirty="0"/>
              <a:t>L’offerta economica deve essere distinta per i diversi livelli di progettazione e per i lavori </a:t>
            </a:r>
          </a:p>
        </p:txBody>
      </p:sp>
      <p:sp>
        <p:nvSpPr>
          <p:cNvPr id="16" name="Rettangolo 15">
            <a:extLst>
              <a:ext uri="{FF2B5EF4-FFF2-40B4-BE49-F238E27FC236}">
                <a16:creationId xmlns:a16="http://schemas.microsoft.com/office/drawing/2014/main" id="{1724D282-8B6D-6740-B9D7-ACA5B4AA6631}"/>
              </a:ext>
            </a:extLst>
          </p:cNvPr>
          <p:cNvSpPr/>
          <p:nvPr/>
        </p:nvSpPr>
        <p:spPr>
          <a:xfrm>
            <a:off x="5989613" y="2592523"/>
            <a:ext cx="1357872" cy="369332"/>
          </a:xfrm>
          <a:prstGeom prst="rect">
            <a:avLst/>
          </a:prstGeom>
          <a:noFill/>
        </p:spPr>
        <p:txBody>
          <a:bodyPr wrap="none" lIns="91440" tIns="45720" rIns="91440" bIns="45720">
            <a:spAutoFit/>
          </a:bodyPr>
          <a:lstStyle/>
          <a:p>
            <a:pPr algn="ctr"/>
            <a:r>
              <a:rPr lang="it-IT" b="0" cap="none" spc="0" dirty="0">
                <a:ln w="0"/>
                <a:solidFill>
                  <a:srgbClr val="009051"/>
                </a:solidFill>
                <a:effectLst>
                  <a:outerShdw blurRad="38100" dist="19050" dir="2700000" algn="tl" rotWithShape="0">
                    <a:schemeClr val="dk1">
                      <a:alpha val="40000"/>
                    </a:schemeClr>
                  </a:outerShdw>
                </a:effectLst>
              </a:rPr>
              <a:t>Affidamento</a:t>
            </a:r>
          </a:p>
        </p:txBody>
      </p:sp>
      <p:sp>
        <p:nvSpPr>
          <p:cNvPr id="20" name="CasellaDiTesto 19">
            <a:extLst>
              <a:ext uri="{FF2B5EF4-FFF2-40B4-BE49-F238E27FC236}">
                <a16:creationId xmlns:a16="http://schemas.microsoft.com/office/drawing/2014/main" id="{94215F6C-A6D7-7E4E-8014-CB8FE7EC59E4}"/>
              </a:ext>
            </a:extLst>
          </p:cNvPr>
          <p:cNvSpPr txBox="1"/>
          <p:nvPr/>
        </p:nvSpPr>
        <p:spPr>
          <a:xfrm>
            <a:off x="5179365" y="2844619"/>
            <a:ext cx="3169881" cy="3293209"/>
          </a:xfrm>
          <a:prstGeom prst="rect">
            <a:avLst/>
          </a:prstGeom>
          <a:noFill/>
        </p:spPr>
        <p:txBody>
          <a:bodyPr wrap="square" rtlCol="0">
            <a:spAutoFit/>
          </a:bodyPr>
          <a:lstStyle/>
          <a:p>
            <a:pPr algn="just"/>
            <a:r>
              <a:rPr lang="it-IT" sz="1600" dirty="0"/>
              <a:t>L'affidamento avviene mediante acquisizione del </a:t>
            </a:r>
            <a:r>
              <a:rPr lang="it-IT" sz="1600" b="1" dirty="0"/>
              <a:t>progetto definitivo in sede di offerta</a:t>
            </a:r>
            <a:r>
              <a:rPr lang="it-IT" sz="1600" dirty="0"/>
              <a:t> ovvero, in alternativa, mediante </a:t>
            </a:r>
            <a:r>
              <a:rPr lang="it-IT" sz="1600" b="1" dirty="0"/>
              <a:t>offerte aventi a oggetto la realizzazione del progetto definitivo, del progetto esecutivo e il prezzo</a:t>
            </a:r>
            <a:r>
              <a:rPr lang="it-IT" sz="1600" dirty="0"/>
              <a:t>. </a:t>
            </a:r>
          </a:p>
          <a:p>
            <a:pPr algn="just"/>
            <a:r>
              <a:rPr lang="it-IT" sz="1600" dirty="0"/>
              <a:t>In entrambi i casi, l'offerta relativa al prezzo indica distintamente il corrispettivo richiesto per la progettazione definitiva, per la progettazione esecutiva e per l'esecuzione dei lavori (art. 47 co.5)</a:t>
            </a:r>
          </a:p>
        </p:txBody>
      </p:sp>
    </p:spTree>
    <p:extLst>
      <p:ext uri="{BB962C8B-B14F-4D97-AF65-F5344CB8AC3E}">
        <p14:creationId xmlns:p14="http://schemas.microsoft.com/office/powerpoint/2010/main" val="19004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148310"/>
            <a:ext cx="9536220" cy="1077218"/>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SEMPLIFICAZIONI IN MATERIA DI AFFIDAMENTO DI CONTRATTI PUBBLICI PNRR E PNC </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48</a:t>
            </a:r>
          </a:p>
        </p:txBody>
      </p:sp>
      <p:sp>
        <p:nvSpPr>
          <p:cNvPr id="10" name="Rettangolo 9">
            <a:extLst>
              <a:ext uri="{FF2B5EF4-FFF2-40B4-BE49-F238E27FC236}">
                <a16:creationId xmlns:a16="http://schemas.microsoft.com/office/drawing/2014/main" id="{5FCBAAA7-8C3F-1B43-B78E-463A18169AA2}"/>
              </a:ext>
            </a:extLst>
          </p:cNvPr>
          <p:cNvSpPr/>
          <p:nvPr/>
        </p:nvSpPr>
        <p:spPr>
          <a:xfrm>
            <a:off x="4666249" y="1495068"/>
            <a:ext cx="2859501"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APPALTO INTEGRATO</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2" y="6013938"/>
            <a:ext cx="1968648" cy="844061"/>
          </a:xfrm>
          <a:prstGeom prst="rect">
            <a:avLst/>
          </a:prstGeom>
        </p:spPr>
      </p:pic>
      <p:sp>
        <p:nvSpPr>
          <p:cNvPr id="16" name="CasellaDiTesto 15">
            <a:extLst>
              <a:ext uri="{FF2B5EF4-FFF2-40B4-BE49-F238E27FC236}">
                <a16:creationId xmlns:a16="http://schemas.microsoft.com/office/drawing/2014/main" id="{8B43D8C2-8527-ED4B-8C55-7DC3997FF250}"/>
              </a:ext>
            </a:extLst>
          </p:cNvPr>
          <p:cNvSpPr txBox="1"/>
          <p:nvPr/>
        </p:nvSpPr>
        <p:spPr>
          <a:xfrm>
            <a:off x="2234971" y="2605206"/>
            <a:ext cx="8818071" cy="1661993"/>
          </a:xfrm>
          <a:prstGeom prst="rect">
            <a:avLst/>
          </a:prstGeom>
          <a:noFill/>
        </p:spPr>
        <p:txBody>
          <a:bodyPr wrap="square" rtlCol="0">
            <a:spAutoFit/>
          </a:bodyPr>
          <a:lstStyle/>
          <a:p>
            <a:pPr lvl="0" algn="just">
              <a:buSzPct val="100000"/>
              <a:defRPr sz="1800" b="0" i="0" u="none" strike="noStrike" kern="0" cap="none" spc="0" baseline="0">
                <a:solidFill>
                  <a:srgbClr val="000000"/>
                </a:solidFill>
                <a:uFillTx/>
              </a:defRPr>
            </a:pPr>
            <a:r>
              <a:rPr lang="it-IT" sz="1700" kern="0" dirty="0">
                <a:solidFill>
                  <a:srgbClr val="000000"/>
                </a:solidFill>
                <a:cs typeface="Arial" pitchFamily="34"/>
              </a:rPr>
              <a:t>Possibilità di prevedere l’assegnazione di un punteggio premiale per l’uso nella progettazione dei </a:t>
            </a:r>
            <a:r>
              <a:rPr lang="it-IT" sz="1700" b="1" kern="0" dirty="0">
                <a:solidFill>
                  <a:srgbClr val="000000"/>
                </a:solidFill>
                <a:cs typeface="Arial" pitchFamily="34"/>
              </a:rPr>
              <a:t>metodi e strumenti elettronici specifici </a:t>
            </a:r>
            <a:r>
              <a:rPr lang="it-IT" sz="1700" kern="0" dirty="0">
                <a:solidFill>
                  <a:srgbClr val="000000"/>
                </a:solidFill>
                <a:cs typeface="Arial" pitchFamily="34"/>
              </a:rPr>
              <a:t>di cui all’articolo 23, comma 1, lettera h), del </a:t>
            </a:r>
            <a:r>
              <a:rPr lang="it-IT" sz="1700" kern="0" dirty="0" err="1">
                <a:solidFill>
                  <a:srgbClr val="000000"/>
                </a:solidFill>
                <a:cs typeface="Arial" pitchFamily="34"/>
              </a:rPr>
              <a:t>d.Lgs.</a:t>
            </a:r>
            <a:r>
              <a:rPr lang="it-IT" sz="1700" kern="0" dirty="0">
                <a:solidFill>
                  <a:srgbClr val="000000"/>
                </a:solidFill>
                <a:cs typeface="Arial" pitchFamily="34"/>
              </a:rPr>
              <a:t> n. 50 del 2016. </a:t>
            </a:r>
          </a:p>
          <a:p>
            <a:pPr lvl="0" algn="just">
              <a:buSzPct val="100000"/>
              <a:defRPr sz="1800" b="0" i="0" u="none" strike="noStrike" kern="0" cap="none" spc="0" baseline="0">
                <a:solidFill>
                  <a:srgbClr val="000000"/>
                </a:solidFill>
                <a:uFillTx/>
              </a:defRPr>
            </a:pPr>
            <a:r>
              <a:rPr lang="it-IT" sz="1700" kern="0" dirty="0">
                <a:solidFill>
                  <a:srgbClr val="000000"/>
                </a:solidFill>
                <a:cs typeface="Arial" pitchFamily="34"/>
              </a:rPr>
              <a:t>Entro </a:t>
            </a:r>
            <a:r>
              <a:rPr lang="it-IT" sz="1700" b="1" kern="0" dirty="0">
                <a:solidFill>
                  <a:srgbClr val="000000"/>
                </a:solidFill>
                <a:cs typeface="Arial" pitchFamily="34"/>
              </a:rPr>
              <a:t>30 giorni </a:t>
            </a:r>
            <a:r>
              <a:rPr lang="it-IT" sz="1700" kern="0" dirty="0">
                <a:solidFill>
                  <a:srgbClr val="000000"/>
                </a:solidFill>
                <a:cs typeface="Arial" pitchFamily="34"/>
              </a:rPr>
              <a:t>dalla data di entrata in vigore del decreto con </a:t>
            </a:r>
            <a:r>
              <a:rPr lang="it-IT" sz="1700" b="1" kern="0" dirty="0">
                <a:solidFill>
                  <a:srgbClr val="000000"/>
                </a:solidFill>
                <a:cs typeface="Arial" pitchFamily="34"/>
              </a:rPr>
              <a:t>provvedimento del ministero delle infrastrutture e della mobilità sostenibile</a:t>
            </a:r>
            <a:r>
              <a:rPr lang="it-IT" sz="1700" kern="0" dirty="0">
                <a:solidFill>
                  <a:srgbClr val="000000"/>
                </a:solidFill>
                <a:cs typeface="Arial" pitchFamily="34"/>
              </a:rPr>
              <a:t> sono stabilite le regole e le specifiche tecniche per l’uso dei metodi e degli strumenti elettronici.</a:t>
            </a:r>
          </a:p>
        </p:txBody>
      </p:sp>
      <p:sp>
        <p:nvSpPr>
          <p:cNvPr id="20" name="Rettangolo 19">
            <a:extLst>
              <a:ext uri="{FF2B5EF4-FFF2-40B4-BE49-F238E27FC236}">
                <a16:creationId xmlns:a16="http://schemas.microsoft.com/office/drawing/2014/main" id="{F8D938F4-C82A-1548-BD25-3113CB160F4F}"/>
              </a:ext>
            </a:extLst>
          </p:cNvPr>
          <p:cNvSpPr/>
          <p:nvPr/>
        </p:nvSpPr>
        <p:spPr>
          <a:xfrm>
            <a:off x="3167900" y="2145268"/>
            <a:ext cx="6292428" cy="369332"/>
          </a:xfrm>
          <a:prstGeom prst="rect">
            <a:avLst/>
          </a:prstGeom>
          <a:noFill/>
        </p:spPr>
        <p:txBody>
          <a:bodyPr wrap="none" lIns="91440" tIns="45720" rIns="91440" bIns="45720">
            <a:spAutoFit/>
          </a:bodyPr>
          <a:lstStyle/>
          <a:p>
            <a:pPr algn="ctr"/>
            <a:r>
              <a:rPr lang="it-IT" b="0" cap="none" spc="0" dirty="0">
                <a:ln w="0"/>
                <a:solidFill>
                  <a:srgbClr val="009051"/>
                </a:solidFill>
                <a:effectLst>
                  <a:outerShdw blurRad="38100" dist="19050" dir="2700000" algn="tl" rotWithShape="0">
                    <a:schemeClr val="dk1">
                      <a:alpha val="40000"/>
                    </a:schemeClr>
                  </a:outerShdw>
                </a:effectLst>
              </a:rPr>
              <a:t>Criteri Premiali per l’uso di metodi e strumenti elettronici specifici</a:t>
            </a:r>
          </a:p>
        </p:txBody>
      </p:sp>
      <p:pic>
        <p:nvPicPr>
          <p:cNvPr id="6" name="Elemento grafico 5" descr="Computer contorno">
            <a:extLst>
              <a:ext uri="{FF2B5EF4-FFF2-40B4-BE49-F238E27FC236}">
                <a16:creationId xmlns:a16="http://schemas.microsoft.com/office/drawing/2014/main" id="{DB24B457-3FC4-BC4F-BEF3-BBA6B537B4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8958" y="2514600"/>
            <a:ext cx="914400" cy="914400"/>
          </a:xfrm>
          <a:prstGeom prst="rect">
            <a:avLst/>
          </a:prstGeom>
        </p:spPr>
      </p:pic>
    </p:spTree>
    <p:extLst>
      <p:ext uri="{BB962C8B-B14F-4D97-AF65-F5344CB8AC3E}">
        <p14:creationId xmlns:p14="http://schemas.microsoft.com/office/powerpoint/2010/main" val="98383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148310"/>
            <a:ext cx="9536220" cy="1077218"/>
          </a:xfrm>
          <a:prstGeom prst="rect">
            <a:avLst/>
          </a:prstGeom>
          <a:noFill/>
        </p:spPr>
        <p:txBody>
          <a:bodyPr wrap="square" lIns="91440" tIns="45720" rIns="91440" bIns="45720">
            <a:spAutoFit/>
          </a:bodyPr>
          <a:lstStyle/>
          <a:p>
            <a:pPr algn="ctr"/>
            <a:r>
              <a:rPr lang="it-IT" sz="3200" b="0" cap="none" spc="0" dirty="0">
                <a:ln w="0"/>
                <a:solidFill>
                  <a:schemeClr val="tx1"/>
                </a:solidFill>
                <a:effectLst>
                  <a:outerShdw blurRad="38100" dist="19050" dir="2700000" algn="tl" rotWithShape="0">
                    <a:schemeClr val="dk1">
                      <a:alpha val="40000"/>
                    </a:schemeClr>
                  </a:outerShdw>
                </a:effectLst>
              </a:rPr>
              <a:t>SEMPLIFICAZIONI IN MATERIA DI AFFIDAMENTO DI CONTRATTI PUBBLICI PNRR E PNC </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48</a:t>
            </a:r>
          </a:p>
        </p:txBody>
      </p:sp>
      <p:sp>
        <p:nvSpPr>
          <p:cNvPr id="10" name="Rettangolo 9">
            <a:extLst>
              <a:ext uri="{FF2B5EF4-FFF2-40B4-BE49-F238E27FC236}">
                <a16:creationId xmlns:a16="http://schemas.microsoft.com/office/drawing/2014/main" id="{5FCBAAA7-8C3F-1B43-B78E-463A18169AA2}"/>
              </a:ext>
            </a:extLst>
          </p:cNvPr>
          <p:cNvSpPr/>
          <p:nvPr/>
        </p:nvSpPr>
        <p:spPr>
          <a:xfrm>
            <a:off x="1047246" y="1592088"/>
            <a:ext cx="10097508" cy="461665"/>
          </a:xfrm>
          <a:prstGeom prst="rect">
            <a:avLst/>
          </a:prstGeom>
          <a:noFill/>
        </p:spPr>
        <p:txBody>
          <a:bodyPr wrap="none" lIns="91440" tIns="45720" rIns="91440" bIns="45720">
            <a:spAutoFit/>
          </a:bodyPr>
          <a:lstStyle/>
          <a:p>
            <a:pPr algn="ctr"/>
            <a:r>
              <a:rPr lang="it-IT" sz="2400" b="0" cap="none" spc="0" dirty="0">
                <a:ln w="0"/>
                <a:solidFill>
                  <a:srgbClr val="009051"/>
                </a:solidFill>
                <a:effectLst>
                  <a:outerShdw blurRad="38100" dist="19050" dir="2700000" algn="tl" rotWithShape="0">
                    <a:schemeClr val="dk1">
                      <a:alpha val="40000"/>
                    </a:schemeClr>
                  </a:outerShdw>
                </a:effectLst>
              </a:rPr>
              <a:t>APPALTO INTEGRATO E PARERE DEL CONSIGLIO SUPERIORE DEI LAVORI PUBBLICI</a:t>
            </a: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2" y="6052990"/>
            <a:ext cx="1877566" cy="805009"/>
          </a:xfrm>
          <a:prstGeom prst="rect">
            <a:avLst/>
          </a:prstGeom>
        </p:spPr>
      </p:pic>
      <p:sp>
        <p:nvSpPr>
          <p:cNvPr id="2" name="CasellaDiTesto 1">
            <a:extLst>
              <a:ext uri="{FF2B5EF4-FFF2-40B4-BE49-F238E27FC236}">
                <a16:creationId xmlns:a16="http://schemas.microsoft.com/office/drawing/2014/main" id="{D685208F-EC3E-894A-82EA-FD5A5FDA3906}"/>
              </a:ext>
            </a:extLst>
          </p:cNvPr>
          <p:cNvSpPr txBox="1"/>
          <p:nvPr/>
        </p:nvSpPr>
        <p:spPr>
          <a:xfrm>
            <a:off x="707136" y="2102103"/>
            <a:ext cx="11070336" cy="923330"/>
          </a:xfrm>
          <a:prstGeom prst="rect">
            <a:avLst/>
          </a:prstGeom>
          <a:noFill/>
        </p:spPr>
        <p:txBody>
          <a:bodyPr wrap="square" rtlCol="0">
            <a:spAutoFit/>
          </a:bodyPr>
          <a:lstStyle/>
          <a:p>
            <a:pPr algn="just"/>
            <a:r>
              <a:rPr lang="it-IT" dirty="0"/>
              <a:t>Il </a:t>
            </a:r>
            <a:r>
              <a:rPr lang="it-IT" b="1" dirty="0"/>
              <a:t>parere</a:t>
            </a:r>
            <a:r>
              <a:rPr lang="it-IT" dirty="0"/>
              <a:t> del Consiglio Superiore dei lavori pubblici è reso esclusivamente sui progetti di fattibilità tecnica ed economica di lavori pubblici di </a:t>
            </a:r>
            <a:r>
              <a:rPr lang="it-IT" b="1" dirty="0"/>
              <a:t>competenza statale o finanziati per almeno il 50 per cento dallo Stato di importo pari o superiore ai 100 milioni di euro </a:t>
            </a:r>
            <a:r>
              <a:rPr lang="it-IT" dirty="0"/>
              <a:t>(art 48 co.7)</a:t>
            </a:r>
            <a:r>
              <a:rPr lang="it-IT" b="1" dirty="0"/>
              <a:t>.</a:t>
            </a:r>
          </a:p>
        </p:txBody>
      </p:sp>
      <p:pic>
        <p:nvPicPr>
          <p:cNvPr id="6" name="Elemento grafico 5" descr="Freccia: leggera curva con riempimento a tinta unita">
            <a:extLst>
              <a:ext uri="{FF2B5EF4-FFF2-40B4-BE49-F238E27FC236}">
                <a16:creationId xmlns:a16="http://schemas.microsoft.com/office/drawing/2014/main" id="{B8562F12-B8D5-A54A-8388-D320C35FFD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32836" y="2951399"/>
            <a:ext cx="680935" cy="680935"/>
          </a:xfrm>
          <a:prstGeom prst="rect">
            <a:avLst/>
          </a:prstGeom>
        </p:spPr>
      </p:pic>
      <p:sp>
        <p:nvSpPr>
          <p:cNvPr id="9" name="CasellaDiTesto 8">
            <a:extLst>
              <a:ext uri="{FF2B5EF4-FFF2-40B4-BE49-F238E27FC236}">
                <a16:creationId xmlns:a16="http://schemas.microsoft.com/office/drawing/2014/main" id="{DAC045C5-F1C5-9A44-879A-0B7AA3227CCC}"/>
              </a:ext>
            </a:extLst>
          </p:cNvPr>
          <p:cNvSpPr txBox="1"/>
          <p:nvPr/>
        </p:nvSpPr>
        <p:spPr>
          <a:xfrm>
            <a:off x="2097024" y="3036370"/>
            <a:ext cx="9994828" cy="1754326"/>
          </a:xfrm>
          <a:prstGeom prst="rect">
            <a:avLst/>
          </a:prstGeom>
          <a:noFill/>
        </p:spPr>
        <p:txBody>
          <a:bodyPr wrap="square" rtlCol="0">
            <a:spAutoFit/>
          </a:bodyPr>
          <a:lstStyle/>
          <a:p>
            <a:pPr algn="just"/>
            <a:r>
              <a:rPr lang="it-IT" dirty="0"/>
              <a:t>Viene meno la valutazione di congruità del costo</a:t>
            </a:r>
          </a:p>
          <a:p>
            <a:pPr algn="just"/>
            <a:endParaRPr lang="it-IT" dirty="0"/>
          </a:p>
          <a:p>
            <a:pPr algn="just"/>
            <a:r>
              <a:rPr lang="it-IT" dirty="0"/>
              <a:t>Dalla data di entrata in vigore della presente disposizione e fino al 31 dicembre 2026 per gli investimenti pubblici di importo inferiore ai 100 milioni di euro si prescinde dall’acquisizione del parere ex art. 215, co. 3 del Codice</a:t>
            </a:r>
          </a:p>
          <a:p>
            <a:endParaRPr lang="it-IT" dirty="0"/>
          </a:p>
        </p:txBody>
      </p:sp>
      <p:pic>
        <p:nvPicPr>
          <p:cNvPr id="20" name="Elemento grafico 19" descr="Freccia: leggera curva con riempimento a tinta unita">
            <a:extLst>
              <a:ext uri="{FF2B5EF4-FFF2-40B4-BE49-F238E27FC236}">
                <a16:creationId xmlns:a16="http://schemas.microsoft.com/office/drawing/2014/main" id="{262401CF-465E-DD44-BDD1-6D4B3762D7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32836" y="3546010"/>
            <a:ext cx="680935" cy="680935"/>
          </a:xfrm>
          <a:prstGeom prst="rect">
            <a:avLst/>
          </a:prstGeom>
        </p:spPr>
      </p:pic>
      <p:sp>
        <p:nvSpPr>
          <p:cNvPr id="12" name="CasellaDiTesto 11">
            <a:extLst>
              <a:ext uri="{FF2B5EF4-FFF2-40B4-BE49-F238E27FC236}">
                <a16:creationId xmlns:a16="http://schemas.microsoft.com/office/drawing/2014/main" id="{7D46E01D-52CE-A047-83E2-88A7EE1E664B}"/>
              </a:ext>
            </a:extLst>
          </p:cNvPr>
          <p:cNvSpPr txBox="1"/>
          <p:nvPr/>
        </p:nvSpPr>
        <p:spPr>
          <a:xfrm>
            <a:off x="2097023" y="4620086"/>
            <a:ext cx="9994829" cy="1815882"/>
          </a:xfrm>
          <a:prstGeom prst="rect">
            <a:avLst/>
          </a:prstGeom>
          <a:solidFill>
            <a:schemeClr val="bg2"/>
          </a:solidFill>
          <a:effectLst>
            <a:outerShdw blurRad="50800" dist="139700" dir="8100000" algn="tr" rotWithShape="0">
              <a:prstClr val="black">
                <a:alpha val="40000"/>
              </a:prstClr>
            </a:outerShdw>
          </a:effectLst>
        </p:spPr>
        <p:txBody>
          <a:bodyPr wrap="square" rtlCol="0">
            <a:spAutoFit/>
          </a:bodyPr>
          <a:lstStyle/>
          <a:p>
            <a:pPr algn="just"/>
            <a:r>
              <a:rPr lang="it-IT" sz="1600" dirty="0"/>
              <a:t>Con provvedimento del Presidente del Consiglio Superiore dei lavori pubblici, adottato entro 60 giorni dalla data di entrata in vigore della presente disposizione:</a:t>
            </a:r>
          </a:p>
          <a:p>
            <a:pPr marL="285750" indent="-285750" algn="just">
              <a:buFont typeface="Arial" panose="020B0604020202020204" pitchFamily="34" charset="0"/>
              <a:buChar char="•"/>
            </a:pPr>
            <a:r>
              <a:rPr lang="it-IT" sz="1600" dirty="0"/>
              <a:t> sono individuate le </a:t>
            </a:r>
            <a:r>
              <a:rPr lang="it-IT" sz="1600" u="sng" dirty="0"/>
              <a:t>modalità di presentazione delle richieste di parere </a:t>
            </a:r>
            <a:r>
              <a:rPr lang="it-IT" sz="1600" dirty="0"/>
              <a:t>ed è indicato il contenuto essenziale dei documenti e degli elaborati di cui all’articolo 23, commi 5 e 6 Cod. Appalti, occorrenti per l’espressione del parere;</a:t>
            </a:r>
          </a:p>
          <a:p>
            <a:pPr marL="285750" indent="-285750" algn="just">
              <a:buFont typeface="Arial" panose="020B0604020202020204" pitchFamily="34" charset="0"/>
              <a:buChar char="•"/>
            </a:pPr>
            <a:r>
              <a:rPr lang="it-IT" sz="1600" dirty="0"/>
              <a:t> sono altresì disciplinate, fermo quanto previsto dall’articolo 27 del presente decreto, </a:t>
            </a:r>
            <a:r>
              <a:rPr lang="it-IT" sz="1600" u="sng" dirty="0"/>
              <a:t>procedure semplificate</a:t>
            </a:r>
            <a:r>
              <a:rPr lang="it-IT" sz="1600" dirty="0"/>
              <a:t> per la verifica della completezza della documentazione prodotta e, in caso positivo, per la conseguente definizione accelerata del procedimento</a:t>
            </a:r>
          </a:p>
        </p:txBody>
      </p:sp>
      <p:sp>
        <p:nvSpPr>
          <p:cNvPr id="3" name="CasellaDiTesto 2">
            <a:extLst>
              <a:ext uri="{FF2B5EF4-FFF2-40B4-BE49-F238E27FC236}">
                <a16:creationId xmlns:a16="http://schemas.microsoft.com/office/drawing/2014/main" id="{B90E255E-4C24-3645-965F-199B4842A220}"/>
              </a:ext>
            </a:extLst>
          </p:cNvPr>
          <p:cNvSpPr txBox="1"/>
          <p:nvPr/>
        </p:nvSpPr>
        <p:spPr>
          <a:xfrm>
            <a:off x="9275674" y="2914650"/>
            <a:ext cx="2585051" cy="369332"/>
          </a:xfrm>
          <a:prstGeom prst="rect">
            <a:avLst/>
          </a:prstGeom>
          <a:solidFill>
            <a:schemeClr val="accent6">
              <a:lumMod val="60000"/>
              <a:lumOff val="40000"/>
            </a:schemeClr>
          </a:solidFill>
          <a:effectLst>
            <a:outerShdw blurRad="50800" dist="63500" algn="l" rotWithShape="0">
              <a:prstClr val="black">
                <a:alpha val="40000"/>
              </a:prstClr>
            </a:outerShdw>
          </a:effectLst>
        </p:spPr>
        <p:txBody>
          <a:bodyPr wrap="square" rtlCol="0">
            <a:spAutoFit/>
          </a:bodyPr>
          <a:lstStyle/>
          <a:p>
            <a:r>
              <a:rPr lang="it-IT" b="1" dirty="0"/>
              <a:t>Si applica l’art. 125 </a:t>
            </a:r>
            <a:r>
              <a:rPr lang="it-IT" b="1" dirty="0" err="1"/>
              <a:t>c.p.a</a:t>
            </a:r>
            <a:r>
              <a:rPr lang="it-IT" b="1" dirty="0"/>
              <a:t>.</a:t>
            </a:r>
          </a:p>
        </p:txBody>
      </p:sp>
    </p:spTree>
    <p:extLst>
      <p:ext uri="{BB962C8B-B14F-4D97-AF65-F5344CB8AC3E}">
        <p14:creationId xmlns:p14="http://schemas.microsoft.com/office/powerpoint/2010/main" val="327029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BEA5FE-723E-2744-B692-F61C4E909E66}"/>
              </a:ext>
            </a:extLst>
          </p:cNvPr>
          <p:cNvSpPr txBox="1"/>
          <p:nvPr/>
        </p:nvSpPr>
        <p:spPr>
          <a:xfrm>
            <a:off x="0" y="0"/>
            <a:ext cx="1429407" cy="1250731"/>
          </a:xfrm>
          <a:prstGeom prst="rect">
            <a:avLst/>
          </a:prstGeom>
          <a:solidFill>
            <a:srgbClr val="00905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35C19343-D9A1-CB4F-91AC-46E603D212C1}"/>
              </a:ext>
            </a:extLst>
          </p:cNvPr>
          <p:cNvSpPr txBox="1"/>
          <p:nvPr/>
        </p:nvSpPr>
        <p:spPr>
          <a:xfrm>
            <a:off x="10762593" y="-1"/>
            <a:ext cx="1429407" cy="1250731"/>
          </a:xfrm>
          <a:prstGeom prst="rect">
            <a:avLst/>
          </a:prstGeom>
          <a:solidFill>
            <a:srgbClr val="009051"/>
          </a:solidFill>
        </p:spPr>
        <p:txBody>
          <a:bodyPr wrap="square" rtlCol="0">
            <a:spAutoFit/>
          </a:bodyPr>
          <a:lstStyle/>
          <a:p>
            <a:endParaRPr lang="it-IT" dirty="0"/>
          </a:p>
        </p:txBody>
      </p:sp>
      <p:sp>
        <p:nvSpPr>
          <p:cNvPr id="7" name="Rettangolo 6">
            <a:extLst>
              <a:ext uri="{FF2B5EF4-FFF2-40B4-BE49-F238E27FC236}">
                <a16:creationId xmlns:a16="http://schemas.microsoft.com/office/drawing/2014/main" id="{302DAC72-30FD-C344-8A86-F7D8069744CB}"/>
              </a:ext>
            </a:extLst>
          </p:cNvPr>
          <p:cNvSpPr/>
          <p:nvPr/>
        </p:nvSpPr>
        <p:spPr>
          <a:xfrm>
            <a:off x="1327890" y="332976"/>
            <a:ext cx="9536220" cy="646331"/>
          </a:xfrm>
          <a:prstGeom prst="rect">
            <a:avLst/>
          </a:prstGeom>
          <a:noFill/>
        </p:spPr>
        <p:txBody>
          <a:bodyPr wrap="square" lIns="91440" tIns="45720" rIns="91440" bIns="45720">
            <a:spAutoFit/>
          </a:bodyPr>
          <a:lstStyle/>
          <a:p>
            <a:pPr algn="ctr"/>
            <a:r>
              <a:rPr lang="it-IT" sz="3600" b="0" cap="none" spc="0" dirty="0">
                <a:ln w="0"/>
                <a:solidFill>
                  <a:schemeClr val="tx1"/>
                </a:solidFill>
                <a:effectLst>
                  <a:outerShdw blurRad="38100" dist="19050" dir="2700000" algn="tl" rotWithShape="0">
                    <a:schemeClr val="dk1">
                      <a:alpha val="40000"/>
                    </a:schemeClr>
                  </a:outerShdw>
                </a:effectLst>
              </a:rPr>
              <a:t>MODIFICHE ALLA DISCIPLINA DEL SUBAPPALTO</a:t>
            </a:r>
          </a:p>
        </p:txBody>
      </p:sp>
      <p:sp>
        <p:nvSpPr>
          <p:cNvPr id="8" name="Rettangolo 7">
            <a:extLst>
              <a:ext uri="{FF2B5EF4-FFF2-40B4-BE49-F238E27FC236}">
                <a16:creationId xmlns:a16="http://schemas.microsoft.com/office/drawing/2014/main" id="{2FC8FA38-057B-6348-9113-F4F990D76CF9}"/>
              </a:ext>
            </a:extLst>
          </p:cNvPr>
          <p:cNvSpPr/>
          <p:nvPr/>
        </p:nvSpPr>
        <p:spPr>
          <a:xfrm>
            <a:off x="56510" y="332976"/>
            <a:ext cx="1316386" cy="584775"/>
          </a:xfrm>
          <a:prstGeom prst="rect">
            <a:avLst/>
          </a:prstGeom>
          <a:noFill/>
        </p:spPr>
        <p:txBody>
          <a:bodyPr wrap="none" lIns="91440" tIns="45720" rIns="91440" bIns="45720">
            <a:spAutoFit/>
          </a:bodyPr>
          <a:lstStyle/>
          <a:p>
            <a:pPr algn="ctr"/>
            <a:r>
              <a:rPr lang="it-IT" sz="3200" b="0" cap="none" spc="0" dirty="0">
                <a:ln w="0"/>
                <a:solidFill>
                  <a:schemeClr val="bg1"/>
                </a:solidFill>
                <a:effectLst>
                  <a:outerShdw blurRad="38100" dist="19050" dir="2700000" algn="tl" rotWithShape="0">
                    <a:schemeClr val="dk1">
                      <a:alpha val="40000"/>
                    </a:schemeClr>
                  </a:outerShdw>
                </a:effectLst>
              </a:rPr>
              <a:t>Art. 49</a:t>
            </a:r>
          </a:p>
        </p:txBody>
      </p:sp>
      <p:sp>
        <p:nvSpPr>
          <p:cNvPr id="10" name="Rettangolo 9">
            <a:extLst>
              <a:ext uri="{FF2B5EF4-FFF2-40B4-BE49-F238E27FC236}">
                <a16:creationId xmlns:a16="http://schemas.microsoft.com/office/drawing/2014/main" id="{5FCBAAA7-8C3F-1B43-B78E-463A18169AA2}"/>
              </a:ext>
            </a:extLst>
          </p:cNvPr>
          <p:cNvSpPr/>
          <p:nvPr/>
        </p:nvSpPr>
        <p:spPr>
          <a:xfrm>
            <a:off x="3506829" y="1232711"/>
            <a:ext cx="5178341" cy="461665"/>
          </a:xfrm>
          <a:prstGeom prst="rect">
            <a:avLst/>
          </a:prstGeom>
          <a:noFill/>
        </p:spPr>
        <p:txBody>
          <a:bodyPr wrap="none" lIns="91440" tIns="45720" rIns="91440" bIns="45720">
            <a:spAutoFit/>
          </a:bodyPr>
          <a:lstStyle/>
          <a:p>
            <a:pPr algn="ctr"/>
            <a:r>
              <a:rPr lang="it-IT" sz="2400" dirty="0">
                <a:ln w="0"/>
                <a:solidFill>
                  <a:srgbClr val="009051"/>
                </a:solidFill>
                <a:effectLst>
                  <a:outerShdw blurRad="38100" dist="19050" dir="2700000" algn="tl" rotWithShape="0">
                    <a:schemeClr val="dk1">
                      <a:alpha val="40000"/>
                    </a:schemeClr>
                  </a:outerShdw>
                </a:effectLst>
              </a:rPr>
              <a:t>SUBAPPALTO E TUTELA DELLA LEGALITA’</a:t>
            </a:r>
            <a:endParaRPr lang="it-IT" sz="2400" b="0" cap="none" spc="0" dirty="0">
              <a:ln w="0"/>
              <a:solidFill>
                <a:srgbClr val="009051"/>
              </a:solidFill>
              <a:effectLst>
                <a:outerShdw blurRad="38100" dist="19050" dir="2700000" algn="tl" rotWithShape="0">
                  <a:schemeClr val="dk1">
                    <a:alpha val="40000"/>
                  </a:schemeClr>
                </a:outerShdw>
              </a:effectLst>
            </a:endParaRPr>
          </a:p>
        </p:txBody>
      </p:sp>
      <p:pic>
        <p:nvPicPr>
          <p:cNvPr id="23" name="Immagine 22" descr="Immagine che contiene testo&#10;&#10;Descrizione generata automaticamente">
            <a:extLst>
              <a:ext uri="{FF2B5EF4-FFF2-40B4-BE49-F238E27FC236}">
                <a16:creationId xmlns:a16="http://schemas.microsoft.com/office/drawing/2014/main" id="{A3402B71-B824-324D-9F31-A89C807E10A8}"/>
              </a:ext>
            </a:extLst>
          </p:cNvPr>
          <p:cNvPicPr>
            <a:picLocks noChangeAspect="1"/>
          </p:cNvPicPr>
          <p:nvPr/>
        </p:nvPicPr>
        <p:blipFill>
          <a:blip r:embed="rId2"/>
          <a:stretch>
            <a:fillRect/>
          </a:stretch>
        </p:blipFill>
        <p:spPr>
          <a:xfrm>
            <a:off x="0" y="6071109"/>
            <a:ext cx="1877566" cy="805009"/>
          </a:xfrm>
          <a:prstGeom prst="rect">
            <a:avLst/>
          </a:prstGeom>
        </p:spPr>
      </p:pic>
      <p:pic>
        <p:nvPicPr>
          <p:cNvPr id="18" name="Immagine 17" descr="Immagine che contiene testo&#10;&#10;Descrizione generata automaticamente">
            <a:extLst>
              <a:ext uri="{FF2B5EF4-FFF2-40B4-BE49-F238E27FC236}">
                <a16:creationId xmlns:a16="http://schemas.microsoft.com/office/drawing/2014/main" id="{7603485C-00AC-DE46-96F0-CDA72B2606E4}"/>
              </a:ext>
            </a:extLst>
          </p:cNvPr>
          <p:cNvPicPr>
            <a:picLocks noChangeAspect="1"/>
          </p:cNvPicPr>
          <p:nvPr/>
        </p:nvPicPr>
        <p:blipFill>
          <a:blip r:embed="rId3"/>
          <a:stretch>
            <a:fillRect/>
          </a:stretch>
        </p:blipFill>
        <p:spPr>
          <a:xfrm>
            <a:off x="2674044" y="1647825"/>
            <a:ext cx="6655013" cy="5210175"/>
          </a:xfrm>
          <a:prstGeom prst="rect">
            <a:avLst/>
          </a:prstGeom>
        </p:spPr>
      </p:pic>
      <p:cxnSp>
        <p:nvCxnSpPr>
          <p:cNvPr id="20" name="Connettore 1 19">
            <a:extLst>
              <a:ext uri="{FF2B5EF4-FFF2-40B4-BE49-F238E27FC236}">
                <a16:creationId xmlns:a16="http://schemas.microsoft.com/office/drawing/2014/main" id="{50D6012F-42CD-134B-85C9-F15FEA154E8C}"/>
              </a:ext>
            </a:extLst>
          </p:cNvPr>
          <p:cNvCxnSpPr/>
          <p:nvPr/>
        </p:nvCxnSpPr>
        <p:spPr>
          <a:xfrm>
            <a:off x="5301343" y="3516086"/>
            <a:ext cx="3145971" cy="0"/>
          </a:xfrm>
          <a:prstGeom prst="line">
            <a:avLst/>
          </a:prstGeom>
          <a:ln w="19050">
            <a:solidFill>
              <a:srgbClr val="009051"/>
            </a:solidFill>
          </a:ln>
        </p:spPr>
        <p:style>
          <a:lnRef idx="1">
            <a:schemeClr val="accent1"/>
          </a:lnRef>
          <a:fillRef idx="0">
            <a:schemeClr val="accent1"/>
          </a:fillRef>
          <a:effectRef idx="0">
            <a:schemeClr val="accent1"/>
          </a:effectRef>
          <a:fontRef idx="minor">
            <a:schemeClr val="tx1"/>
          </a:fontRef>
        </p:style>
      </p:cxnSp>
      <p:sp>
        <p:nvSpPr>
          <p:cNvPr id="21" name="Rettangolo con angoli arrotondati 20">
            <a:extLst>
              <a:ext uri="{FF2B5EF4-FFF2-40B4-BE49-F238E27FC236}">
                <a16:creationId xmlns:a16="http://schemas.microsoft.com/office/drawing/2014/main" id="{5B005245-DE10-7649-8BB7-08E383F244B2}"/>
              </a:ext>
            </a:extLst>
          </p:cNvPr>
          <p:cNvSpPr/>
          <p:nvPr/>
        </p:nvSpPr>
        <p:spPr>
          <a:xfrm>
            <a:off x="4245429" y="2884716"/>
            <a:ext cx="1349828" cy="216000"/>
          </a:xfrm>
          <a:prstGeom prst="roundRect">
            <a:avLst/>
          </a:prstGeom>
          <a:noFill/>
          <a:ln w="19050">
            <a:solidFill>
              <a:srgbClr val="009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Parentesi graffa chiusa 26">
            <a:extLst>
              <a:ext uri="{FF2B5EF4-FFF2-40B4-BE49-F238E27FC236}">
                <a16:creationId xmlns:a16="http://schemas.microsoft.com/office/drawing/2014/main" id="{A0F656F1-E129-B34C-9FA0-6203148483B0}"/>
              </a:ext>
            </a:extLst>
          </p:cNvPr>
          <p:cNvSpPr/>
          <p:nvPr/>
        </p:nvSpPr>
        <p:spPr>
          <a:xfrm>
            <a:off x="8980713" y="5334000"/>
            <a:ext cx="217715" cy="1191024"/>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0" name="CasellaDiTesto 29">
            <a:extLst>
              <a:ext uri="{FF2B5EF4-FFF2-40B4-BE49-F238E27FC236}">
                <a16:creationId xmlns:a16="http://schemas.microsoft.com/office/drawing/2014/main" id="{C0C7D26F-8BB5-1A42-A30E-5AA1B31FD820}"/>
              </a:ext>
            </a:extLst>
          </p:cNvPr>
          <p:cNvSpPr txBox="1"/>
          <p:nvPr/>
        </p:nvSpPr>
        <p:spPr>
          <a:xfrm>
            <a:off x="9330912" y="5680005"/>
            <a:ext cx="2146383" cy="646331"/>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pPr algn="ctr"/>
            <a:r>
              <a:rPr lang="it-IT" dirty="0"/>
              <a:t>Divieti di cessione e di subappalto </a:t>
            </a:r>
          </a:p>
        </p:txBody>
      </p:sp>
      <p:sp>
        <p:nvSpPr>
          <p:cNvPr id="31" name="Parentesi graffa chiusa 30">
            <a:extLst>
              <a:ext uri="{FF2B5EF4-FFF2-40B4-BE49-F238E27FC236}">
                <a16:creationId xmlns:a16="http://schemas.microsoft.com/office/drawing/2014/main" id="{CF78C22F-4187-2048-AF74-55D89736CCCD}"/>
              </a:ext>
            </a:extLst>
          </p:cNvPr>
          <p:cNvSpPr/>
          <p:nvPr/>
        </p:nvSpPr>
        <p:spPr>
          <a:xfrm>
            <a:off x="8980712" y="2884716"/>
            <a:ext cx="217715" cy="1436913"/>
          </a:xfrm>
          <a:prstGeom prst="rightBrace">
            <a:avLst/>
          </a:prstGeom>
          <a:ln>
            <a:solidFill>
              <a:srgbClr val="00905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2" name="CasellaDiTesto 31">
            <a:extLst>
              <a:ext uri="{FF2B5EF4-FFF2-40B4-BE49-F238E27FC236}">
                <a16:creationId xmlns:a16="http://schemas.microsoft.com/office/drawing/2014/main" id="{A351D3D6-9C61-6F45-B0A2-6C587ADC538A}"/>
              </a:ext>
            </a:extLst>
          </p:cNvPr>
          <p:cNvSpPr txBox="1"/>
          <p:nvPr/>
        </p:nvSpPr>
        <p:spPr>
          <a:xfrm>
            <a:off x="9227332" y="3384924"/>
            <a:ext cx="2249964" cy="369332"/>
          </a:xfrm>
          <a:prstGeom prst="rect">
            <a:avLst/>
          </a:prstGeom>
          <a:solidFill>
            <a:schemeClr val="accent6">
              <a:lumMod val="40000"/>
              <a:lumOff val="60000"/>
            </a:schemeClr>
          </a:solidFill>
          <a:effectLst>
            <a:outerShdw blurRad="50800" dist="63500" algn="l" rotWithShape="0">
              <a:prstClr val="black">
                <a:alpha val="40000"/>
              </a:prstClr>
            </a:outerShdw>
          </a:effectLst>
        </p:spPr>
        <p:txBody>
          <a:bodyPr wrap="square" rtlCol="0">
            <a:spAutoFit/>
          </a:bodyPr>
          <a:lstStyle/>
          <a:p>
            <a:r>
              <a:rPr lang="it-IT" dirty="0"/>
              <a:t>Quota del subappalto</a:t>
            </a:r>
          </a:p>
        </p:txBody>
      </p:sp>
      <p:sp>
        <p:nvSpPr>
          <p:cNvPr id="33" name="CasellaDiTesto 32">
            <a:extLst>
              <a:ext uri="{FF2B5EF4-FFF2-40B4-BE49-F238E27FC236}">
                <a16:creationId xmlns:a16="http://schemas.microsoft.com/office/drawing/2014/main" id="{E926B0FD-088A-1D45-BE8F-0E17136F80CC}"/>
              </a:ext>
            </a:extLst>
          </p:cNvPr>
          <p:cNvSpPr txBox="1"/>
          <p:nvPr/>
        </p:nvSpPr>
        <p:spPr>
          <a:xfrm>
            <a:off x="9227332" y="2467170"/>
            <a:ext cx="2249964" cy="646331"/>
          </a:xfrm>
          <a:prstGeom prst="rect">
            <a:avLst/>
          </a:prstGeom>
          <a:solidFill>
            <a:srgbClr val="009051"/>
          </a:solidFill>
          <a:effectLst>
            <a:outerShdw blurRad="50800" dist="63500" algn="l" rotWithShape="0">
              <a:prstClr val="black">
                <a:alpha val="40000"/>
              </a:prstClr>
            </a:outerShdw>
          </a:effectLst>
        </p:spPr>
        <p:txBody>
          <a:bodyPr wrap="square" rtlCol="0">
            <a:spAutoFit/>
          </a:bodyPr>
          <a:lstStyle/>
          <a:p>
            <a:pPr algn="ctr"/>
            <a:r>
              <a:rPr lang="it-IT" dirty="0">
                <a:solidFill>
                  <a:schemeClr val="bg1"/>
                </a:solidFill>
              </a:rPr>
              <a:t>Regime Transitorio</a:t>
            </a:r>
          </a:p>
          <a:p>
            <a:pPr algn="ctr"/>
            <a:r>
              <a:rPr lang="it-IT" dirty="0">
                <a:solidFill>
                  <a:schemeClr val="bg1"/>
                </a:solidFill>
              </a:rPr>
              <a:t>FINO AL 31 OTTOBRE</a:t>
            </a:r>
          </a:p>
        </p:txBody>
      </p:sp>
    </p:spTree>
    <p:extLst>
      <p:ext uri="{BB962C8B-B14F-4D97-AF65-F5344CB8AC3E}">
        <p14:creationId xmlns:p14="http://schemas.microsoft.com/office/powerpoint/2010/main" val="112165682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6362</TotalTime>
  <Words>4084</Words>
  <Application>Microsoft Office PowerPoint</Application>
  <PresentationFormat>Widescreen</PresentationFormat>
  <Paragraphs>223</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FERRETTI LAURA</dc:creator>
  <cp:lastModifiedBy>valentina mancini</cp:lastModifiedBy>
  <cp:revision>135</cp:revision>
  <dcterms:created xsi:type="dcterms:W3CDTF">2021-06-01T14:18:34Z</dcterms:created>
  <dcterms:modified xsi:type="dcterms:W3CDTF">2021-06-16T12:48:07Z</dcterms:modified>
</cp:coreProperties>
</file>